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50"/>
  </p:notesMasterIdLst>
  <p:handoutMasterIdLst>
    <p:handoutMasterId r:id="rId51"/>
  </p:handoutMasterIdLst>
  <p:sldIdLst>
    <p:sldId id="469" r:id="rId2"/>
    <p:sldId id="515" r:id="rId3"/>
    <p:sldId id="471" r:id="rId4"/>
    <p:sldId id="512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80" r:id="rId13"/>
    <p:sldId id="292" r:id="rId14"/>
    <p:sldId id="293" r:id="rId15"/>
    <p:sldId id="294" r:id="rId16"/>
    <p:sldId id="295" r:id="rId17"/>
    <p:sldId id="272" r:id="rId18"/>
    <p:sldId id="280" r:id="rId19"/>
    <p:sldId id="287" r:id="rId20"/>
    <p:sldId id="363" r:id="rId21"/>
    <p:sldId id="320" r:id="rId22"/>
    <p:sldId id="362" r:id="rId23"/>
    <p:sldId id="321" r:id="rId24"/>
    <p:sldId id="322" r:id="rId25"/>
    <p:sldId id="300" r:id="rId26"/>
    <p:sldId id="301" r:id="rId27"/>
    <p:sldId id="302" r:id="rId28"/>
    <p:sldId id="303" r:id="rId29"/>
    <p:sldId id="484" r:id="rId30"/>
    <p:sldId id="514" r:id="rId31"/>
    <p:sldId id="485" r:id="rId32"/>
    <p:sldId id="486" r:id="rId33"/>
    <p:sldId id="488" r:id="rId34"/>
    <p:sldId id="494" r:id="rId35"/>
    <p:sldId id="498" r:id="rId36"/>
    <p:sldId id="499" r:id="rId37"/>
    <p:sldId id="500" r:id="rId38"/>
    <p:sldId id="501" r:id="rId39"/>
    <p:sldId id="502" r:id="rId40"/>
    <p:sldId id="503" r:id="rId41"/>
    <p:sldId id="513" r:id="rId42"/>
    <p:sldId id="504" r:id="rId43"/>
    <p:sldId id="505" r:id="rId44"/>
    <p:sldId id="506" r:id="rId45"/>
    <p:sldId id="507" r:id="rId46"/>
    <p:sldId id="508" r:id="rId47"/>
    <p:sldId id="509" r:id="rId48"/>
    <p:sldId id="510" r:id="rId49"/>
  </p:sldIdLst>
  <p:sldSz cx="9144000" cy="6858000" type="overhead"/>
  <p:notesSz cx="70231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4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1426"/>
  </p:normalViewPr>
  <p:slideViewPr>
    <p:cSldViewPr>
      <p:cViewPr varScale="1">
        <p:scale>
          <a:sx n="192" d="100"/>
          <a:sy n="192" d="100"/>
        </p:scale>
        <p:origin x="3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064" y="-114"/>
      </p:cViewPr>
      <p:guideLst>
        <p:guide orient="horz" pos="2924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4" Type="http://schemas.openxmlformats.org/officeDocument/2006/relationships/image" Target="../media/image8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F1BC633-B4AD-7F4B-9DC9-78CCA857BF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CS4495/7495 2004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B26217F3-67C7-614F-9A19-38F436B4A06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863" y="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 b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10B44BF-F5B3-4C4E-9D39-3325EA3A8CEC}" type="datetime1">
              <a:rPr lang="en-US" altLang="en-US"/>
              <a:pPr>
                <a:defRPr/>
              </a:pPr>
              <a:t>3/14/21</a:t>
            </a:fld>
            <a:endParaRPr lang="en-US" alt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A2294FD0-BD23-8443-BE4E-E2FD324EAB5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Local Invariant Features</a:t>
            </a:r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CD1BC708-8158-454D-8C64-BA6D280C164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863" y="882015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0" smtClean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D5FBD35-9C35-0E4F-8DE6-35E73A724D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>
            <a:extLst>
              <a:ext uri="{FF2B5EF4-FFF2-40B4-BE49-F238E27FC236}">
                <a16:creationId xmlns:a16="http://schemas.microsoft.com/office/drawing/2014/main" id="{850D8B17-5A03-1F4A-8B54-9B603DC944F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CS4495/7495 2004</a:t>
            </a:r>
          </a:p>
        </p:txBody>
      </p:sp>
      <p:sp>
        <p:nvSpPr>
          <p:cNvPr id="2051" name="Rectangle 9">
            <a:extLst>
              <a:ext uri="{FF2B5EF4-FFF2-40B4-BE49-F238E27FC236}">
                <a16:creationId xmlns:a16="http://schemas.microsoft.com/office/drawing/2014/main" id="{7ADEF940-B076-AF47-9E11-B98BE3DEF364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92213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" name="Rectangle 10">
            <a:extLst>
              <a:ext uri="{FF2B5EF4-FFF2-40B4-BE49-F238E27FC236}">
                <a16:creationId xmlns:a16="http://schemas.microsoft.com/office/drawing/2014/main" id="{65320682-A2BC-3945-A896-D1B3578726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10075"/>
            <a:ext cx="514985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9" name="Rectangle 11">
            <a:extLst>
              <a:ext uri="{FF2B5EF4-FFF2-40B4-BE49-F238E27FC236}">
                <a16:creationId xmlns:a16="http://schemas.microsoft.com/office/drawing/2014/main" id="{E8D40BA9-FCD4-104E-8540-EF52FB5DE8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9863" y="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0" hangingPunct="0">
              <a:defRPr sz="1200" b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4DA3647-61B6-7249-84BE-D21D037485AE}" type="datetime1">
              <a:rPr lang="en-US" altLang="en-US"/>
              <a:pPr>
                <a:defRPr/>
              </a:pPr>
              <a:t>3/14/21</a:t>
            </a:fld>
            <a:endParaRPr lang="en-US" altLang="en-US"/>
          </a:p>
        </p:txBody>
      </p:sp>
      <p:sp>
        <p:nvSpPr>
          <p:cNvPr id="2060" name="Rectangle 12">
            <a:extLst>
              <a:ext uri="{FF2B5EF4-FFF2-40B4-BE49-F238E27FC236}">
                <a16:creationId xmlns:a16="http://schemas.microsoft.com/office/drawing/2014/main" id="{9B96EEFA-87BE-D449-85F9-7565967F503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432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0" hangingPunct="0">
              <a:defRPr sz="12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Local Invariant Features</a:t>
            </a:r>
          </a:p>
        </p:txBody>
      </p:sp>
      <p:sp>
        <p:nvSpPr>
          <p:cNvPr id="2061" name="Rectangle 13">
            <a:extLst>
              <a:ext uri="{FF2B5EF4-FFF2-40B4-BE49-F238E27FC236}">
                <a16:creationId xmlns:a16="http://schemas.microsoft.com/office/drawing/2014/main" id="{F34A4185-4E9D-4244-B02A-05E4318741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863" y="8820150"/>
            <a:ext cx="30432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b="0" smtClean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3BA0607-0DDC-6A47-B276-D74DB5B96B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lide Image Placeholder 1">
            <a:extLst>
              <a:ext uri="{FF2B5EF4-FFF2-40B4-BE49-F238E27FC236}">
                <a16:creationId xmlns:a16="http://schemas.microsoft.com/office/drawing/2014/main" id="{2240E4D0-2E16-FC4B-9673-B1DEB30E54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8563" y="703263"/>
            <a:ext cx="4625975" cy="3468687"/>
          </a:xfrm>
          <a:ln/>
        </p:spPr>
      </p:sp>
      <p:sp>
        <p:nvSpPr>
          <p:cNvPr id="5122" name="Notes Placeholder 2">
            <a:extLst>
              <a:ext uri="{FF2B5EF4-FFF2-40B4-BE49-F238E27FC236}">
                <a16:creationId xmlns:a16="http://schemas.microsoft.com/office/drawing/2014/main" id="{7E0B2300-E53D-E748-A56F-49776A3A8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123" name="Slide Number Placeholder 3">
            <a:extLst>
              <a:ext uri="{FF2B5EF4-FFF2-40B4-BE49-F238E27FC236}">
                <a16:creationId xmlns:a16="http://schemas.microsoft.com/office/drawing/2014/main" id="{B894276E-C562-B14F-80EC-4DD82E57F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8275" y="8818563"/>
            <a:ext cx="3043238" cy="463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56C2F3F-1A13-3143-B470-E63DB7B5C5DB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1135F2CC-E5ED-5642-83AB-7BCA46428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A3CED359-62A5-BB4D-B876-59E0E08FC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EDF18B9B-5096-6F43-B261-71901CFCF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9E60F94-DECC-9F45-A72C-8516480C949E}" type="slidenum">
              <a:rPr kumimoji="0" lang="en-US" altLang="en-US">
                <a:solidFill>
                  <a:srgbClr val="CCECFF"/>
                </a:solidFill>
                <a:latin typeface="Verdana" panose="020B0604030504040204" pitchFamily="34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kumimoji="0" lang="en-US" altLang="en-US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91790F4B-BCEC-E649-80DE-8AB8AFAA70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CE11BB0-23AC-3D4B-8E06-B56226EB6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E3EE7B7-6E44-334B-AD65-37328DF63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76457CC-57FA-8A48-B50A-F2C2E6163DEC}" type="slidenum">
              <a:rPr lang="en-US" altLang="en-US" b="0">
                <a:latin typeface="Times" pitchFamily="2" charset="0"/>
              </a:rPr>
              <a:pPr/>
              <a:t>25</a:t>
            </a:fld>
            <a:endParaRPr lang="en-US" altLang="en-US" b="0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C6C7082B-6923-3843-884A-B911E05BA7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0A38B352-B860-DD49-ADAB-BAB21077C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67C8EE17-5555-014F-A289-DAE4317E1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32DF50-DC3B-0E45-B189-945BAC05CA1E}" type="slidenum">
              <a:rPr lang="en-US" altLang="en-US" b="0">
                <a:latin typeface="Times" pitchFamily="2" charset="0"/>
              </a:rPr>
              <a:pPr/>
              <a:t>26</a:t>
            </a:fld>
            <a:endParaRPr lang="en-US" altLang="en-US" b="0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F095EAB9-80A9-A943-B37D-C16D390427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DF9DFAA4-9177-2A4C-9384-9D77FAB01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9BDCB7ED-37C1-4C4A-8BA3-7E6047724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E0FD8-8454-2E4A-9C46-2ABA72A68009}" type="slidenum">
              <a:rPr lang="en-US" altLang="en-US" b="0">
                <a:latin typeface="Times" pitchFamily="2" charset="0"/>
              </a:rPr>
              <a:pPr/>
              <a:t>27</a:t>
            </a:fld>
            <a:endParaRPr lang="en-US" altLang="en-US" b="0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>
            <a:extLst>
              <a:ext uri="{FF2B5EF4-FFF2-40B4-BE49-F238E27FC236}">
                <a16:creationId xmlns:a16="http://schemas.microsoft.com/office/drawing/2014/main" id="{E3842D94-3986-5E4E-94A0-C509653A4E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>
            <a:extLst>
              <a:ext uri="{FF2B5EF4-FFF2-40B4-BE49-F238E27FC236}">
                <a16:creationId xmlns:a16="http://schemas.microsoft.com/office/drawing/2014/main" id="{B51D286A-1921-6C4E-86A0-4F3ECE6C7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8DB218FA-FCBA-EC46-AF0E-5E85A407E8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027D54C-B791-184F-AECB-A5CF2F80B863}" type="slidenum">
              <a:rPr lang="en-US" altLang="en-US" b="0">
                <a:latin typeface="Times" pitchFamily="2" charset="0"/>
              </a:rPr>
              <a:pPr/>
              <a:t>28</a:t>
            </a:fld>
            <a:endParaRPr lang="en-US" altLang="en-US" b="0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CS4495/7495 2004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4DA3647-61B6-7249-84BE-D21D037485AE}" type="datetime1">
              <a:rPr lang="en-US" altLang="en-US" smtClean="0"/>
              <a:pPr>
                <a:defRPr/>
              </a:pPr>
              <a:t>3/14/21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Local Invariant Features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A0607-0DDC-6A47-B276-D74DB5B96BEF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125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519A88CD-0D33-4F41-ADE9-2C30AD3892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CF98CA2-CBAD-8141-A392-D44B492240A2}" type="slidenum">
              <a:rPr kumimoji="0"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33</a:t>
            </a:fld>
            <a:endParaRPr kumimoji="0"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E0F66BE5-1818-3E41-A99F-F896C2420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9CB60EC-1178-944D-823A-1D0847BFC7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4410075"/>
            <a:ext cx="515302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85BC679E-4525-D64A-97BC-16AE4EFF9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2E5903F-0F7A-8149-A953-BEA4D844DB66}" type="slidenum">
              <a:rPr kumimoji="0"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37</a:t>
            </a:fld>
            <a:endParaRPr kumimoji="0"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21090D75-5D88-4444-B4C2-A9F6EAC2BB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CBF13532-980E-2946-A204-B9A541B19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􀁑 Basic ideas</a:t>
            </a:r>
          </a:p>
          <a:p>
            <a:r>
              <a:rPr lang="en-US" altLang="en-US" dirty="0"/>
              <a:t>• A line is represented as . Every line in the image corresponds</a:t>
            </a:r>
          </a:p>
          <a:p>
            <a:r>
              <a:rPr lang="en-US" altLang="en-US" dirty="0"/>
              <a:t>to a point in the parameter space</a:t>
            </a:r>
          </a:p>
          <a:p>
            <a:r>
              <a:rPr lang="en-US" altLang="en-US" dirty="0"/>
              <a:t>• Every point in the image domain corresponds to a line in the parameter</a:t>
            </a:r>
          </a:p>
          <a:p>
            <a:r>
              <a:rPr lang="en-US" altLang="en-US" dirty="0"/>
              <a:t>space (why ? Fix (</a:t>
            </a:r>
            <a:r>
              <a:rPr lang="en-US" altLang="en-US" dirty="0" err="1"/>
              <a:t>x,y</a:t>
            </a:r>
            <a:r>
              <a:rPr lang="en-US" altLang="en-US" dirty="0"/>
              <a:t>), (</a:t>
            </a:r>
            <a:r>
              <a:rPr lang="en-US" altLang="en-US" dirty="0" err="1"/>
              <a:t>m,n</a:t>
            </a:r>
            <a:r>
              <a:rPr lang="en-US" altLang="en-US" dirty="0"/>
              <a:t>) can change on the line . In other</a:t>
            </a:r>
          </a:p>
          <a:p>
            <a:r>
              <a:rPr lang="en-US" altLang="en-US" dirty="0"/>
              <a:t>words, for all the lines passing through (</a:t>
            </a:r>
            <a:r>
              <a:rPr lang="en-US" altLang="en-US" dirty="0" err="1"/>
              <a:t>x,y</a:t>
            </a:r>
            <a:r>
              <a:rPr lang="en-US" altLang="en-US" dirty="0"/>
              <a:t>) in the image space, their</a:t>
            </a:r>
          </a:p>
          <a:p>
            <a:r>
              <a:rPr lang="en-US" altLang="en-US" dirty="0"/>
              <a:t>parameters form a line in the parameter space)</a:t>
            </a:r>
          </a:p>
          <a:p>
            <a:r>
              <a:rPr lang="en-US" altLang="en-US" dirty="0"/>
              <a:t>• Points along a line in the space correspond to lines passing through the</a:t>
            </a:r>
          </a:p>
          <a:p>
            <a:r>
              <a:rPr lang="en-US" altLang="en-US" dirty="0"/>
              <a:t>same point in the parameter space (why ?)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176FC379-5C8D-0F4E-AD9E-9A19FE2C4A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69447AC-08D1-014E-84EF-CA1746D37C50}" type="slidenum">
              <a:rPr kumimoji="0"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38</a:t>
            </a:fld>
            <a:endParaRPr kumimoji="0"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BDE1CAFC-EC01-CA42-B2B4-80F9A88E4A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80D8EB5C-9B9A-0F49-B27C-EAFF320EB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􀁑 Basic ideas</a:t>
            </a:r>
          </a:p>
          <a:p>
            <a:r>
              <a:rPr lang="en-US" altLang="en-US"/>
              <a:t>• A line is represented as . Every line in the image corresponds</a:t>
            </a:r>
          </a:p>
          <a:p>
            <a:r>
              <a:rPr lang="en-US" altLang="en-US"/>
              <a:t>to a point in the parameter space</a:t>
            </a:r>
          </a:p>
          <a:p>
            <a:r>
              <a:rPr lang="en-US" altLang="en-US"/>
              <a:t>• Every point in the image domain corresponds to a line in the parameter</a:t>
            </a:r>
          </a:p>
          <a:p>
            <a:r>
              <a:rPr lang="en-US" altLang="en-US"/>
              <a:t>space (why ? Fix (x,y), (m,n) can change on the line . In other</a:t>
            </a:r>
          </a:p>
          <a:p>
            <a:r>
              <a:rPr lang="en-US" altLang="en-US"/>
              <a:t>words, for all the lines passing through (x,y) in the image space, their</a:t>
            </a:r>
          </a:p>
          <a:p>
            <a:r>
              <a:rPr lang="en-US" altLang="en-US"/>
              <a:t>parameters form a line in the parameter space)</a:t>
            </a:r>
          </a:p>
          <a:p>
            <a:r>
              <a:rPr lang="en-US" altLang="en-US"/>
              <a:t>• Points along a line in the space correspond to lines passing through the</a:t>
            </a:r>
          </a:p>
          <a:p>
            <a:r>
              <a:rPr lang="en-US" altLang="en-US"/>
              <a:t>same point in the parameter space (why ?)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4978052D-0599-CE45-B171-5D935EFF08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067ADF-7655-4C4A-BD9B-018F7C798078}" type="slidenum">
              <a:rPr kumimoji="0"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39</a:t>
            </a:fld>
            <a:endParaRPr kumimoji="0"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0170B4B4-06FD-E240-B8B9-FAEAA1DF4D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3CEC928-E434-0648-BC45-FA31DA5ACD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􀁑 Basic ideas</a:t>
            </a:r>
          </a:p>
          <a:p>
            <a:r>
              <a:rPr lang="en-US" altLang="en-US"/>
              <a:t>• A line is represented as . Every line in the image corresponds</a:t>
            </a:r>
          </a:p>
          <a:p>
            <a:r>
              <a:rPr lang="en-US" altLang="en-US"/>
              <a:t>to a point in the parameter space</a:t>
            </a:r>
          </a:p>
          <a:p>
            <a:r>
              <a:rPr lang="en-US" altLang="en-US"/>
              <a:t>• Every point in the image domain corresponds to a line in the parameter</a:t>
            </a:r>
          </a:p>
          <a:p>
            <a:r>
              <a:rPr lang="en-US" altLang="en-US"/>
              <a:t>space (why ? Fix (x,y), (m,n) can change on the line . In other</a:t>
            </a:r>
          </a:p>
          <a:p>
            <a:r>
              <a:rPr lang="en-US" altLang="en-US"/>
              <a:t>words, for all the lines passing through (x,y) in the image space, their</a:t>
            </a:r>
          </a:p>
          <a:p>
            <a:r>
              <a:rPr lang="en-US" altLang="en-US"/>
              <a:t>parameters form a line in the parameter space)</a:t>
            </a:r>
          </a:p>
          <a:p>
            <a:r>
              <a:rPr lang="en-US" altLang="en-US"/>
              <a:t>• Points along a line in the space correspond to lines passing through the</a:t>
            </a:r>
          </a:p>
          <a:p>
            <a:r>
              <a:rPr lang="en-US" altLang="en-US"/>
              <a:t>same point in the parameter space (why ?)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>
            <a:extLst>
              <a:ext uri="{FF2B5EF4-FFF2-40B4-BE49-F238E27FC236}">
                <a16:creationId xmlns:a16="http://schemas.microsoft.com/office/drawing/2014/main" id="{136FB682-60BC-A54F-A365-9F5A810569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0" name="Notes Placeholder 2">
            <a:extLst>
              <a:ext uri="{FF2B5EF4-FFF2-40B4-BE49-F238E27FC236}">
                <a16:creationId xmlns:a16="http://schemas.microsoft.com/office/drawing/2014/main" id="{265EAB8C-F9DC-5A48-8231-1E061C135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2291" name="Slide Number Placeholder 3">
            <a:extLst>
              <a:ext uri="{FF2B5EF4-FFF2-40B4-BE49-F238E27FC236}">
                <a16:creationId xmlns:a16="http://schemas.microsoft.com/office/drawing/2014/main" id="{47EB180D-D4EC-D044-AD51-817C26EEF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7E59E9B-5928-8F4A-AD0A-1AA6D77C9167}" type="slidenum">
              <a:rPr kumimoji="0"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88B58254-854E-244B-A4C9-92B2979BAE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E7D5B13-FA5A-A94E-8F24-A02175B1A0F3}" type="slidenum">
              <a:rPr kumimoji="0"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40</a:t>
            </a:fld>
            <a:endParaRPr kumimoji="0"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03B86C16-DDDC-2C43-8075-96524EFFD2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696913"/>
            <a:ext cx="4640262" cy="3481387"/>
          </a:xfrm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C5C944A4-D6BC-1A4E-8D2F-57AD15D50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Figure 15.1, top half.  Note that most points in the vote array are very dark, because they</a:t>
            </a:r>
          </a:p>
          <a:p>
            <a:r>
              <a:rPr lang="en-US" altLang="en-US"/>
              <a:t>get only one vote.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>
            <a:extLst>
              <a:ext uri="{FF2B5EF4-FFF2-40B4-BE49-F238E27FC236}">
                <a16:creationId xmlns:a16="http://schemas.microsoft.com/office/drawing/2014/main" id="{C216FFED-FE01-AD4A-BEE2-3B49940E9A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29C1D4-8EB3-7841-BC82-951AC226AAE1}" type="slidenum">
              <a:rPr kumimoji="0"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42</a:t>
            </a:fld>
            <a:endParaRPr kumimoji="0"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1AFB5629-FBC5-474F-86DA-E758B1562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696913"/>
            <a:ext cx="4640262" cy="3481387"/>
          </a:xfrm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37ADF9A0-35EA-594F-A287-BA617E234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This is 15.1 lower half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5E27D5E6-EBA5-DC4E-B363-DA74212B30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3C8FEC7-81E5-1744-9C49-209BC9189BB2}" type="slidenum">
              <a:rPr kumimoji="0"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43</a:t>
            </a:fld>
            <a:endParaRPr kumimoji="0"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9C29EEA9-941D-D340-B223-07FFA18BA9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696913"/>
            <a:ext cx="4640262" cy="3481387"/>
          </a:xfrm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92368C58-9714-C047-83E6-6E9E262FB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15.2; main point is that lots of noise can lead to large peaks in the array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772F158F-328E-9742-A89F-C42BC913B9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4" name="Notes Placeholder 2">
            <a:extLst>
              <a:ext uri="{FF2B5EF4-FFF2-40B4-BE49-F238E27FC236}">
                <a16:creationId xmlns:a16="http://schemas.microsoft.com/office/drawing/2014/main" id="{A2743DE5-C8CA-E840-9DDD-9681E3A89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DEACF42B-767F-D64B-B288-5A18462C0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BEE92FC-B232-A045-87BF-BE5CB9347160}" type="slidenum">
              <a:rPr kumimoji="0"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48</a:t>
            </a:fld>
            <a:endParaRPr kumimoji="0"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81C9ECEB-7AFB-4A43-B8D3-6443AD36E0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C3FE2A1E-36A0-A04A-AFA8-2AFE38414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CFA1C7FE-F6B7-044D-A6C9-14D7262DB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2CE1C1-5921-4E40-A117-CCCD363E4BE6}" type="slidenum">
              <a:rPr lang="en-US" altLang="en-US" b="0">
                <a:latin typeface="Times" pitchFamily="2" charset="0"/>
              </a:rPr>
              <a:pPr/>
              <a:t>13</a:t>
            </a:fld>
            <a:endParaRPr lang="en-US" altLang="en-US" b="0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2FD5E1-5DDD-3E46-AB69-3C714C72F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D72A0AE6-E869-6049-8A4B-A8FE91407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061FF3C-704A-704D-BFFD-73C5D344A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367BF6C-B17B-254D-BC5D-6C5029F3E95A}" type="slidenum">
              <a:rPr lang="en-US" altLang="en-US" b="0">
                <a:latin typeface="Times" pitchFamily="2" charset="0"/>
              </a:rPr>
              <a:pPr/>
              <a:t>14</a:t>
            </a:fld>
            <a:endParaRPr lang="en-US" altLang="en-US" b="0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3E83AB7B-60C6-254B-89B4-EAB2AD382E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977CB903-47D1-E04C-B1C1-672AC77DB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733C50B-F3D4-7547-8BAC-AF598ABDA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E255E1-E2B4-B242-931B-69F711E9EAC9}" type="slidenum">
              <a:rPr lang="en-US" altLang="en-US" b="0">
                <a:latin typeface="Times" pitchFamily="2" charset="0"/>
              </a:rPr>
              <a:pPr/>
              <a:t>15</a:t>
            </a:fld>
            <a:endParaRPr lang="en-US" altLang="en-US" b="0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E805E538-F18B-EF40-9C7E-2AB4E25D22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C751CF59-599C-6744-853C-1E512E1D2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828AE87D-637F-A646-9D3D-39E409FAC9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D1B529-BEFF-A344-9576-FD202E2DCE32}" type="slidenum">
              <a:rPr lang="en-US" altLang="en-US" b="0">
                <a:latin typeface="Times" pitchFamily="2" charset="0"/>
              </a:rPr>
              <a:pPr/>
              <a:t>16</a:t>
            </a:fld>
            <a:endParaRPr lang="en-US" altLang="en-US" b="0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5F659897-B0CB-6F4C-B4A4-7D2D8029B2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EC4DE574-325F-BB42-9783-44DD392183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" pitchFamily="2" charset="0"/>
              </a:rPr>
              <a:t>This algorithm contains concepts that are hugely useful; in my experience, everyone with some</a:t>
            </a:r>
          </a:p>
          <a:p>
            <a:pPr eaLnBrk="1" hangingPunct="1"/>
            <a:r>
              <a:rPr lang="en-US" altLang="en-US">
                <a:latin typeface="Times" pitchFamily="2" charset="0"/>
              </a:rPr>
              <a:t>experience of applied problems who doesn’t yet know RANSAC is almost immediately able to use it to simplify some problem they’ve seen.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72D783B2-9B13-8741-9D6F-E9E0267489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19FFDE1D-A099-D34A-9EBD-FACDB683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" pitchFamily="2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F95EA37B-1139-6D42-B752-B4018BC58D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DF02F795-4929-1D47-8826-34F04AE41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" pitchFamily="2" charset="0"/>
            </a:endParaRP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93D45EA2-E452-C54A-A8E1-ACEEF0237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1863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C11E9BB-EEAB-5349-9B85-F3EEF18FB16E}" type="slidenum">
              <a:rPr lang="en-US" altLang="en-US" b="0">
                <a:latin typeface="Times" pitchFamily="2" charset="0"/>
              </a:rPr>
              <a:pPr/>
              <a:t>19</a:t>
            </a:fld>
            <a:endParaRPr lang="en-US" altLang="en-US" b="0">
              <a:latin typeface="Times" pitchFamily="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5017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47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09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185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2537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98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080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63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259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263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7070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0671C31-DBF7-BC4E-8670-567344673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C36951C-886E-0F45-831E-88A07FC7D6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osmosBQ-Light" pitchFamily="5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" Type="http://schemas.openxmlformats.org/officeDocument/2006/relationships/image" Target="../media/image30.jpeg"/><Relationship Id="rId21" Type="http://schemas.openxmlformats.org/officeDocument/2006/relationships/image" Target="../media/image48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" Type="http://schemas.openxmlformats.org/officeDocument/2006/relationships/image" Target="../media/image30.jpeg"/><Relationship Id="rId21" Type="http://schemas.openxmlformats.org/officeDocument/2006/relationships/image" Target="../media/image48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" Type="http://schemas.openxmlformats.org/officeDocument/2006/relationships/image" Target="../media/image30.jpeg"/><Relationship Id="rId21" Type="http://schemas.openxmlformats.org/officeDocument/2006/relationships/image" Target="../media/image48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51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26" Type="http://schemas.openxmlformats.org/officeDocument/2006/relationships/image" Target="../media/image77.jpeg"/><Relationship Id="rId3" Type="http://schemas.openxmlformats.org/officeDocument/2006/relationships/image" Target="../media/image54.jpeg"/><Relationship Id="rId21" Type="http://schemas.openxmlformats.org/officeDocument/2006/relationships/image" Target="../media/image72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17" Type="http://schemas.openxmlformats.org/officeDocument/2006/relationships/image" Target="../media/image68.jpeg"/><Relationship Id="rId25" Type="http://schemas.openxmlformats.org/officeDocument/2006/relationships/image" Target="../media/image76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7.jpeg"/><Relationship Id="rId20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24" Type="http://schemas.openxmlformats.org/officeDocument/2006/relationships/image" Target="../media/image75.jpeg"/><Relationship Id="rId5" Type="http://schemas.openxmlformats.org/officeDocument/2006/relationships/image" Target="../media/image56.jpeg"/><Relationship Id="rId15" Type="http://schemas.openxmlformats.org/officeDocument/2006/relationships/image" Target="../media/image66.jpeg"/><Relationship Id="rId23" Type="http://schemas.openxmlformats.org/officeDocument/2006/relationships/image" Target="../media/image74.jpeg"/><Relationship Id="rId28" Type="http://schemas.openxmlformats.org/officeDocument/2006/relationships/image" Target="../media/image79.jpeg"/><Relationship Id="rId10" Type="http://schemas.openxmlformats.org/officeDocument/2006/relationships/image" Target="../media/image61.jpeg"/><Relationship Id="rId19" Type="http://schemas.openxmlformats.org/officeDocument/2006/relationships/image" Target="../media/image70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Relationship Id="rId22" Type="http://schemas.openxmlformats.org/officeDocument/2006/relationships/image" Target="../media/image73.jpeg"/><Relationship Id="rId27" Type="http://schemas.openxmlformats.org/officeDocument/2006/relationships/image" Target="../media/image7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thworks.com/help/vision/ref/estimatecameraparameters.html" TargetMode="External"/><Relationship Id="rId4" Type="http://schemas.openxmlformats.org/officeDocument/2006/relationships/hyperlink" Target="https://docs.opencv.org/master/d9/dab/tutorial_homography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5.bin"/><Relationship Id="rId12" Type="http://schemas.openxmlformats.org/officeDocument/2006/relationships/image" Target="../media/image8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2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84.emf"/><Relationship Id="rId4" Type="http://schemas.openxmlformats.org/officeDocument/2006/relationships/image" Target="../media/image86.png"/><Relationship Id="rId9" Type="http://schemas.openxmlformats.org/officeDocument/2006/relationships/oleObject" Target="../embeddings/oleObject6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9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3">
            <a:extLst>
              <a:ext uri="{FF2B5EF4-FFF2-40B4-BE49-F238E27FC236}">
                <a16:creationId xmlns:a16="http://schemas.microsoft.com/office/drawing/2014/main" id="{44D5802B-86D3-3645-82B2-AE71CABB0C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000"/>
              <a:t>CSE 185 </a:t>
            </a:r>
            <a:br>
              <a:rPr lang="en-US" altLang="en-US" sz="4000"/>
            </a:br>
            <a:r>
              <a:rPr lang="en-US" altLang="en-US" sz="4000"/>
              <a:t>Introduction to Computer Vision</a:t>
            </a:r>
          </a:p>
        </p:txBody>
      </p:sp>
      <p:sp>
        <p:nvSpPr>
          <p:cNvPr id="4098" name="Subtitle 4">
            <a:extLst>
              <a:ext uri="{FF2B5EF4-FFF2-40B4-BE49-F238E27FC236}">
                <a16:creationId xmlns:a16="http://schemas.microsoft.com/office/drawing/2014/main" id="{F2D5DB5A-371D-7546-AC99-343604D8912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Feature Matching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16CA5877-C395-6D45-86F9-D0B7CA6CFF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A1DE43C2-1E05-7043-A3BE-340631E37A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Simple criteria: One feature matches to another if those features are nearest neighbors and their distance is below some threshold.</a:t>
            </a:r>
          </a:p>
          <a:p>
            <a:r>
              <a:rPr lang="en-US" altLang="en-US"/>
              <a:t>Problems:</a:t>
            </a:r>
          </a:p>
          <a:p>
            <a:pPr lvl="1"/>
            <a:r>
              <a:rPr lang="en-US" altLang="en-US"/>
              <a:t>Threshold is difficult to set</a:t>
            </a:r>
          </a:p>
          <a:p>
            <a:pPr lvl="1"/>
            <a:r>
              <a:rPr lang="en-US" altLang="en-US"/>
              <a:t>Non-distinctive features could have lots of close matches, only one of which is correct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4068F311-80C5-3940-8ECB-A9E5962B49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Matching local features</a:t>
            </a:r>
          </a:p>
        </p:txBody>
      </p:sp>
      <p:sp>
        <p:nvSpPr>
          <p:cNvPr id="16386" name="Content Placeholder 4">
            <a:extLst>
              <a:ext uri="{FF2B5EF4-FFF2-40B4-BE49-F238E27FC236}">
                <a16:creationId xmlns:a16="http://schemas.microsoft.com/office/drawing/2014/main" id="{55A1D9EF-CD34-1843-A881-27D972FC92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Threshold based on the ratio of 1</a:t>
            </a:r>
            <a:r>
              <a:rPr lang="en-US" altLang="en-US" sz="2800" baseline="30000"/>
              <a:t>st</a:t>
            </a:r>
            <a:r>
              <a:rPr lang="en-US" altLang="en-US" sz="2800"/>
              <a:t> nearest neighbor to 2</a:t>
            </a:r>
            <a:r>
              <a:rPr lang="en-US" altLang="en-US" sz="2800" baseline="30000"/>
              <a:t>nd</a:t>
            </a:r>
            <a:r>
              <a:rPr lang="en-US" altLang="en-US" sz="2800"/>
              <a:t> nearest neighbor distance</a:t>
            </a:r>
          </a:p>
        </p:txBody>
      </p:sp>
      <p:pic>
        <p:nvPicPr>
          <p:cNvPr id="16387" name="Picture 2">
            <a:extLst>
              <a:ext uri="{FF2B5EF4-FFF2-40B4-BE49-F238E27FC236}">
                <a16:creationId xmlns:a16="http://schemas.microsoft.com/office/drawing/2014/main" id="{042CB14A-B9D1-5441-9EBA-8C09AC32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67000"/>
            <a:ext cx="52943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1">
            <a:extLst>
              <a:ext uri="{FF2B5EF4-FFF2-40B4-BE49-F238E27FC236}">
                <a16:creationId xmlns:a16="http://schemas.microsoft.com/office/drawing/2014/main" id="{37B8EEAB-1D0D-6B49-8F59-0F1004818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064000"/>
            <a:ext cx="2400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latin typeface="Arial" panose="020B0604020202020204" pitchFamily="34" charset="0"/>
              </a:rPr>
              <a:t>Reject all matches in which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latin typeface="Arial" panose="020B0604020202020204" pitchFamily="34" charset="0"/>
              </a:rPr>
              <a:t>the distance ration &gt; 0.8, which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latin typeface="Arial" panose="020B0604020202020204" pitchFamily="34" charset="0"/>
              </a:rPr>
              <a:t>eliminates 90% of false matches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latin typeface="Arial" panose="020B0604020202020204" pitchFamily="34" charset="0"/>
              </a:rPr>
              <a:t>while discarding less than 5%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latin typeface="Arial" panose="020B0604020202020204" pitchFamily="34" charset="0"/>
              </a:rPr>
              <a:t>correct matches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0850C10C-BFED-4D4B-990D-61EB383EC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SIFT repeatability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8242C0C-208C-184E-A1C7-56D7F991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4008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1">
            <a:extLst>
              <a:ext uri="{FF2B5EF4-FFF2-40B4-BE49-F238E27FC236}">
                <a16:creationId xmlns:a16="http://schemas.microsoft.com/office/drawing/2014/main" id="{5B1C3312-1F66-794D-BF2F-98A7E2CEF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38813"/>
            <a:ext cx="77819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It shows the stability of detection for keypoint location, orientation, and ﬁnal matching to a database as a function of afﬁne distortion. The degree of afﬁne distortion is expressed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0">
                <a:latin typeface="Arial" panose="020B0604020202020204" pitchFamily="34" charset="0"/>
              </a:rPr>
              <a:t>in terms of the equivalent viewpoint rotation in depth for a planar surface.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B84CB631-B775-734E-8413-039884E498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Matching features</a:t>
            </a:r>
          </a:p>
        </p:txBody>
      </p:sp>
      <p:pic>
        <p:nvPicPr>
          <p:cNvPr id="18434" name="Picture 3">
            <a:extLst>
              <a:ext uri="{FF2B5EF4-FFF2-40B4-BE49-F238E27FC236}">
                <a16:creationId xmlns:a16="http://schemas.microsoft.com/office/drawing/2014/main" id="{6FD5F1E2-47EF-8D4F-9ADF-8C4F2272B8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4750" y="1600200"/>
            <a:ext cx="6794500" cy="4525963"/>
          </a:xfrm>
          <a:noFill/>
        </p:spPr>
      </p:pic>
      <p:sp>
        <p:nvSpPr>
          <p:cNvPr id="662532" name="Line 4">
            <a:extLst>
              <a:ext uri="{FF2B5EF4-FFF2-40B4-BE49-F238E27FC236}">
                <a16:creationId xmlns:a16="http://schemas.microsoft.com/office/drawing/2014/main" id="{8A884AAF-6FA8-F247-A914-8264ECF1F5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2533" name="Line 5">
            <a:extLst>
              <a:ext uri="{FF2B5EF4-FFF2-40B4-BE49-F238E27FC236}">
                <a16:creationId xmlns:a16="http://schemas.microsoft.com/office/drawing/2014/main" id="{1665898A-C8D3-EF47-B139-A99EB08614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2534" name="Line 6">
            <a:extLst>
              <a:ext uri="{FF2B5EF4-FFF2-40B4-BE49-F238E27FC236}">
                <a16:creationId xmlns:a16="http://schemas.microsoft.com/office/drawing/2014/main" id="{73BD3286-336F-984D-B3AC-8C0BABB03A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2535" name="Line 7">
            <a:extLst>
              <a:ext uri="{FF2B5EF4-FFF2-40B4-BE49-F238E27FC236}">
                <a16:creationId xmlns:a16="http://schemas.microsoft.com/office/drawing/2014/main" id="{0FE1DDEE-4255-0A4B-9664-E72FC410FD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2536" name="Line 8">
            <a:extLst>
              <a:ext uri="{FF2B5EF4-FFF2-40B4-BE49-F238E27FC236}">
                <a16:creationId xmlns:a16="http://schemas.microsoft.com/office/drawing/2014/main" id="{408D6C45-7C9B-5841-8913-B1094F53F3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2537" name="Line 9">
            <a:extLst>
              <a:ext uri="{FF2B5EF4-FFF2-40B4-BE49-F238E27FC236}">
                <a16:creationId xmlns:a16="http://schemas.microsoft.com/office/drawing/2014/main" id="{75099DAE-D32C-E244-A45F-B63AC63E8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2538" name="Line 10">
            <a:extLst>
              <a:ext uri="{FF2B5EF4-FFF2-40B4-BE49-F238E27FC236}">
                <a16:creationId xmlns:a16="http://schemas.microsoft.com/office/drawing/2014/main" id="{25050A37-0E39-804D-A55D-DEFA6AD0B5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2539" name="Text Box 11">
            <a:extLst>
              <a:ext uri="{FF2B5EF4-FFF2-40B4-BE49-F238E27FC236}">
                <a16:creationId xmlns:a16="http://schemas.microsoft.com/office/drawing/2014/main" id="{7EE120E0-14F6-6040-AB67-863C94E3C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Times" pitchFamily="2" charset="0"/>
              </a:rPr>
              <a:t>What do we do about the “bad” matches?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29E63-B30B-C14E-88DA-B6EFA54810F0}"/>
              </a:ext>
            </a:extLst>
          </p:cNvPr>
          <p:cNvSpPr txBox="1"/>
          <p:nvPr/>
        </p:nvSpPr>
        <p:spPr>
          <a:xfrm>
            <a:off x="1993136" y="6202363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Blue line: randomly selected line</a:t>
            </a:r>
          </a:p>
          <a:p>
            <a:r>
              <a:rPr lang="en-US" b="0" dirty="0">
                <a:solidFill>
                  <a:schemeClr val="bg1"/>
                </a:solidFill>
              </a:rPr>
              <a:t>Red line: outlier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5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A1A9903C-F5CB-264C-BFF1-EC2F250A7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u="sng"/>
              <a:t>RA</a:t>
            </a:r>
            <a:r>
              <a:rPr lang="en-US" altLang="en-US" sz="4000"/>
              <a:t>ndom </a:t>
            </a:r>
            <a:r>
              <a:rPr lang="en-US" altLang="en-US" sz="4000" u="sng"/>
              <a:t>SA</a:t>
            </a:r>
            <a:r>
              <a:rPr lang="en-US" altLang="en-US" sz="4000"/>
              <a:t>mple </a:t>
            </a:r>
            <a:r>
              <a:rPr lang="en-US" altLang="en-US" sz="4000" u="sng"/>
              <a:t>C</a:t>
            </a:r>
            <a:r>
              <a:rPr lang="en-US" altLang="en-US" sz="4000"/>
              <a:t>onsensus</a:t>
            </a:r>
          </a:p>
        </p:txBody>
      </p:sp>
      <p:pic>
        <p:nvPicPr>
          <p:cNvPr id="20482" name="Picture 3">
            <a:extLst>
              <a:ext uri="{FF2B5EF4-FFF2-40B4-BE49-F238E27FC236}">
                <a16:creationId xmlns:a16="http://schemas.microsoft.com/office/drawing/2014/main" id="{D9B18A85-F809-394A-ADCC-49C13556E1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4750" y="1600200"/>
            <a:ext cx="6794500" cy="4525963"/>
          </a:xfrm>
          <a:noFill/>
        </p:spPr>
      </p:pic>
      <p:sp>
        <p:nvSpPr>
          <p:cNvPr id="663556" name="Line 4">
            <a:extLst>
              <a:ext uri="{FF2B5EF4-FFF2-40B4-BE49-F238E27FC236}">
                <a16:creationId xmlns:a16="http://schemas.microsoft.com/office/drawing/2014/main" id="{66C50C98-4E4D-174A-B6A0-771631FD1C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57" name="Line 5">
            <a:extLst>
              <a:ext uri="{FF2B5EF4-FFF2-40B4-BE49-F238E27FC236}">
                <a16:creationId xmlns:a16="http://schemas.microsoft.com/office/drawing/2014/main" id="{6E137E33-D783-2841-BDD7-47F2397728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58" name="Line 6">
            <a:extLst>
              <a:ext uri="{FF2B5EF4-FFF2-40B4-BE49-F238E27FC236}">
                <a16:creationId xmlns:a16="http://schemas.microsoft.com/office/drawing/2014/main" id="{8FE171E5-980D-3549-B6DE-485AF03A43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59" name="Line 7">
            <a:extLst>
              <a:ext uri="{FF2B5EF4-FFF2-40B4-BE49-F238E27FC236}">
                <a16:creationId xmlns:a16="http://schemas.microsoft.com/office/drawing/2014/main" id="{2C69B727-4D79-4540-9E1F-C0093707B8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60" name="Line 8">
            <a:extLst>
              <a:ext uri="{FF2B5EF4-FFF2-40B4-BE49-F238E27FC236}">
                <a16:creationId xmlns:a16="http://schemas.microsoft.com/office/drawing/2014/main" id="{21FB499F-32B8-0445-8DFB-83A434F86C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61" name="Line 9">
            <a:extLst>
              <a:ext uri="{FF2B5EF4-FFF2-40B4-BE49-F238E27FC236}">
                <a16:creationId xmlns:a16="http://schemas.microsoft.com/office/drawing/2014/main" id="{22EC01E7-8F60-D241-9E9A-47BAA8FCA6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3562" name="Line 10">
            <a:extLst>
              <a:ext uri="{FF2B5EF4-FFF2-40B4-BE49-F238E27FC236}">
                <a16:creationId xmlns:a16="http://schemas.microsoft.com/office/drawing/2014/main" id="{3831B73A-F493-7B4E-B658-BD26AC159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0" name="Text Box 11">
            <a:extLst>
              <a:ext uri="{FF2B5EF4-FFF2-40B4-BE49-F238E27FC236}">
                <a16:creationId xmlns:a16="http://schemas.microsoft.com/office/drawing/2014/main" id="{56037D6B-EC33-9147-B8A2-FF95FE9B2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Times" pitchFamily="2" charset="0"/>
              </a:rPr>
              <a:t>Select </a:t>
            </a:r>
            <a:r>
              <a:rPr lang="en-US" altLang="en-US" sz="2400" i="1">
                <a:solidFill>
                  <a:schemeClr val="tx1"/>
                </a:solidFill>
                <a:latin typeface="Times" pitchFamily="2" charset="0"/>
              </a:rPr>
              <a:t>one</a:t>
            </a:r>
            <a:r>
              <a:rPr lang="en-US" altLang="en-US" sz="2400">
                <a:solidFill>
                  <a:schemeClr val="tx1"/>
                </a:solidFill>
                <a:latin typeface="Times" pitchFamily="2" charset="0"/>
              </a:rPr>
              <a:t> match, count </a:t>
            </a:r>
            <a:r>
              <a:rPr lang="en-US" altLang="en-US" sz="2400" i="1">
                <a:solidFill>
                  <a:schemeClr val="tx1"/>
                </a:solidFill>
                <a:latin typeface="Times" pitchFamily="2" charset="0"/>
              </a:rPr>
              <a:t>inliers</a:t>
            </a:r>
            <a:endParaRPr lang="en-US" altLang="en-US" sz="240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906588-ED67-E740-A1B0-26D7A795E92A}"/>
              </a:ext>
            </a:extLst>
          </p:cNvPr>
          <p:cNvSpPr txBox="1"/>
          <p:nvPr/>
        </p:nvSpPr>
        <p:spPr>
          <a:xfrm>
            <a:off x="1993136" y="6202363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Blue line: randomly selected line</a:t>
            </a:r>
          </a:p>
          <a:p>
            <a:r>
              <a:rPr lang="en-US" b="0" dirty="0">
                <a:solidFill>
                  <a:schemeClr val="bg1"/>
                </a:solidFill>
              </a:rPr>
              <a:t>Red line: outlier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635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635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6635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635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635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635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635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635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6635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635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635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635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3A20CF13-91C3-5B43-9EA2-815D330079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u="sng"/>
              <a:t>RA</a:t>
            </a:r>
            <a:r>
              <a:rPr lang="en-US" altLang="en-US" sz="4000"/>
              <a:t>ndom </a:t>
            </a:r>
            <a:r>
              <a:rPr lang="en-US" altLang="en-US" sz="4000" u="sng"/>
              <a:t>SA</a:t>
            </a:r>
            <a:r>
              <a:rPr lang="en-US" altLang="en-US" sz="4000"/>
              <a:t>mple </a:t>
            </a:r>
            <a:r>
              <a:rPr lang="en-US" altLang="en-US" sz="4000" u="sng"/>
              <a:t>C</a:t>
            </a:r>
            <a:r>
              <a:rPr lang="en-US" altLang="en-US" sz="4000"/>
              <a:t>onsensus</a:t>
            </a:r>
          </a:p>
        </p:txBody>
      </p:sp>
      <p:pic>
        <p:nvPicPr>
          <p:cNvPr id="22530" name="Picture 3">
            <a:extLst>
              <a:ext uri="{FF2B5EF4-FFF2-40B4-BE49-F238E27FC236}">
                <a16:creationId xmlns:a16="http://schemas.microsoft.com/office/drawing/2014/main" id="{708EFB9E-B1C7-2A43-9C85-E2DCF4381A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4750" y="1600200"/>
            <a:ext cx="6794500" cy="4525963"/>
          </a:xfrm>
          <a:noFill/>
        </p:spPr>
      </p:pic>
      <p:sp>
        <p:nvSpPr>
          <p:cNvPr id="664580" name="Line 4">
            <a:extLst>
              <a:ext uri="{FF2B5EF4-FFF2-40B4-BE49-F238E27FC236}">
                <a16:creationId xmlns:a16="http://schemas.microsoft.com/office/drawing/2014/main" id="{F0CABD64-BABE-364D-9DE5-B876B2916C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4581" name="Line 5">
            <a:extLst>
              <a:ext uri="{FF2B5EF4-FFF2-40B4-BE49-F238E27FC236}">
                <a16:creationId xmlns:a16="http://schemas.microsoft.com/office/drawing/2014/main" id="{69F94F7E-F731-3647-AEC1-97CEF8AD06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4582" name="Line 6">
            <a:extLst>
              <a:ext uri="{FF2B5EF4-FFF2-40B4-BE49-F238E27FC236}">
                <a16:creationId xmlns:a16="http://schemas.microsoft.com/office/drawing/2014/main" id="{0ECE0972-5012-104E-9F44-E8B2810F72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4583" name="Line 7">
            <a:extLst>
              <a:ext uri="{FF2B5EF4-FFF2-40B4-BE49-F238E27FC236}">
                <a16:creationId xmlns:a16="http://schemas.microsoft.com/office/drawing/2014/main" id="{EFC053A4-56AD-4E4B-9D8D-F347F2A8AC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4584" name="Line 8">
            <a:extLst>
              <a:ext uri="{FF2B5EF4-FFF2-40B4-BE49-F238E27FC236}">
                <a16:creationId xmlns:a16="http://schemas.microsoft.com/office/drawing/2014/main" id="{7C92D45D-2892-2348-B1E3-692D91208C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4585" name="Line 9">
            <a:extLst>
              <a:ext uri="{FF2B5EF4-FFF2-40B4-BE49-F238E27FC236}">
                <a16:creationId xmlns:a16="http://schemas.microsoft.com/office/drawing/2014/main" id="{68EDF5DB-8BC5-9845-AEBD-FD72056D2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4586" name="Line 10">
            <a:extLst>
              <a:ext uri="{FF2B5EF4-FFF2-40B4-BE49-F238E27FC236}">
                <a16:creationId xmlns:a16="http://schemas.microsoft.com/office/drawing/2014/main" id="{1CD4F76D-4433-9340-8011-378B93DE0BE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Text Box 11">
            <a:extLst>
              <a:ext uri="{FF2B5EF4-FFF2-40B4-BE49-F238E27FC236}">
                <a16:creationId xmlns:a16="http://schemas.microsoft.com/office/drawing/2014/main" id="{C0D765AE-FFAF-5D4F-AF43-D24688ADE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Times" pitchFamily="2" charset="0"/>
              </a:rPr>
              <a:t>Select </a:t>
            </a:r>
            <a:r>
              <a:rPr lang="en-US" altLang="en-US" sz="2400" i="1">
                <a:solidFill>
                  <a:schemeClr val="tx1"/>
                </a:solidFill>
                <a:latin typeface="Times" pitchFamily="2" charset="0"/>
              </a:rPr>
              <a:t>one</a:t>
            </a:r>
            <a:r>
              <a:rPr lang="en-US" altLang="en-US" sz="2400">
                <a:solidFill>
                  <a:schemeClr val="tx1"/>
                </a:solidFill>
                <a:latin typeface="Times" pitchFamily="2" charset="0"/>
              </a:rPr>
              <a:t> match, count </a:t>
            </a:r>
            <a:r>
              <a:rPr lang="en-US" altLang="en-US" sz="2400" i="1">
                <a:solidFill>
                  <a:schemeClr val="tx1"/>
                </a:solidFill>
                <a:latin typeface="Times" pitchFamily="2" charset="0"/>
              </a:rPr>
              <a:t>inliers</a:t>
            </a:r>
            <a:endParaRPr lang="en-US" altLang="en-US" sz="240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621CF-19FA-B946-B7EE-11FC6B2C055F}"/>
              </a:ext>
            </a:extLst>
          </p:cNvPr>
          <p:cNvSpPr txBox="1"/>
          <p:nvPr/>
        </p:nvSpPr>
        <p:spPr>
          <a:xfrm>
            <a:off x="1993136" y="6202363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Blue line: randomly selected line</a:t>
            </a:r>
          </a:p>
          <a:p>
            <a:r>
              <a:rPr lang="en-US" b="0" dirty="0">
                <a:solidFill>
                  <a:schemeClr val="bg1"/>
                </a:solidFill>
              </a:rPr>
              <a:t>Red line: outlier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645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645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6645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645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6645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645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6645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645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645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645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FC9CD8EA-0585-1341-B19E-E4251C6C4F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Least squares fit</a:t>
            </a:r>
          </a:p>
        </p:txBody>
      </p:sp>
      <p:pic>
        <p:nvPicPr>
          <p:cNvPr id="24578" name="Picture 3">
            <a:extLst>
              <a:ext uri="{FF2B5EF4-FFF2-40B4-BE49-F238E27FC236}">
                <a16:creationId xmlns:a16="http://schemas.microsoft.com/office/drawing/2014/main" id="{F224C5C0-A843-454E-8C87-4B68F05407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4750" y="1600200"/>
            <a:ext cx="6794500" cy="4525963"/>
          </a:xfrm>
          <a:noFill/>
        </p:spPr>
      </p:pic>
      <p:sp>
        <p:nvSpPr>
          <p:cNvPr id="24579" name="Line 4">
            <a:extLst>
              <a:ext uri="{FF2B5EF4-FFF2-40B4-BE49-F238E27FC236}">
                <a16:creationId xmlns:a16="http://schemas.microsoft.com/office/drawing/2014/main" id="{5B7646CF-AFA2-EC44-B7D9-949B5D418B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Line 5">
            <a:extLst>
              <a:ext uri="{FF2B5EF4-FFF2-40B4-BE49-F238E27FC236}">
                <a16:creationId xmlns:a16="http://schemas.microsoft.com/office/drawing/2014/main" id="{70A0EABB-F669-4740-9B28-ADFF0DE65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6">
            <a:extLst>
              <a:ext uri="{FF2B5EF4-FFF2-40B4-BE49-F238E27FC236}">
                <a16:creationId xmlns:a16="http://schemas.microsoft.com/office/drawing/2014/main" id="{8CF27F3B-4D3D-824D-B427-52C2B92D2F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0411E72D-B193-1A43-AAB9-9D047DA1B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Times" pitchFamily="2" charset="0"/>
              </a:rPr>
              <a:t>Find “average” translation vector</a:t>
            </a:r>
          </a:p>
        </p:txBody>
      </p:sp>
      <p:sp>
        <p:nvSpPr>
          <p:cNvPr id="24583" name="Line 8">
            <a:extLst>
              <a:ext uri="{FF2B5EF4-FFF2-40B4-BE49-F238E27FC236}">
                <a16:creationId xmlns:a16="http://schemas.microsoft.com/office/drawing/2014/main" id="{D4EE11CD-4DA1-584C-8BDA-6489DE0594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4" name="Line 9">
            <a:extLst>
              <a:ext uri="{FF2B5EF4-FFF2-40B4-BE49-F238E27FC236}">
                <a16:creationId xmlns:a16="http://schemas.microsoft.com/office/drawing/2014/main" id="{38995E46-16AF-D647-8F5F-D93B0AC6E9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5" name="Line 10">
            <a:extLst>
              <a:ext uri="{FF2B5EF4-FFF2-40B4-BE49-F238E27FC236}">
                <a16:creationId xmlns:a16="http://schemas.microsoft.com/office/drawing/2014/main" id="{AA0C61D4-B8AC-DF4F-84B7-3CE7D5AE54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6" name="Line 11">
            <a:extLst>
              <a:ext uri="{FF2B5EF4-FFF2-40B4-BE49-F238E27FC236}">
                <a16:creationId xmlns:a16="http://schemas.microsoft.com/office/drawing/2014/main" id="{FDD4B09C-7ABE-AA48-B9A2-431292FABD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12" name="Line 12">
            <a:extLst>
              <a:ext uri="{FF2B5EF4-FFF2-40B4-BE49-F238E27FC236}">
                <a16:creationId xmlns:a16="http://schemas.microsoft.com/office/drawing/2014/main" id="{BD4D4635-675D-3A4B-8C40-4859C934EC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3124200"/>
            <a:ext cx="1676400" cy="7620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E5295-EAA1-EE4C-96D3-613EC1EC4985}"/>
              </a:ext>
            </a:extLst>
          </p:cNvPr>
          <p:cNvSpPr txBox="1"/>
          <p:nvPr/>
        </p:nvSpPr>
        <p:spPr>
          <a:xfrm>
            <a:off x="1993136" y="6202363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Blue line: randomly selected line</a:t>
            </a:r>
          </a:p>
          <a:p>
            <a:r>
              <a:rPr lang="en-US" b="0" dirty="0">
                <a:solidFill>
                  <a:schemeClr val="bg1"/>
                </a:solidFill>
              </a:rPr>
              <a:t>Red line: outlier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99EE3FB6-C020-EF4A-9EB8-03E027E8D6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RANSAC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67A6B725-6322-7E47-814A-2874539D1B3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Random Sample Consensus</a:t>
            </a:r>
          </a:p>
          <a:p>
            <a:pPr eaLnBrk="1" hangingPunct="1"/>
            <a:r>
              <a:rPr lang="en-US" altLang="en-US" sz="2000"/>
              <a:t>Choose a small subset uniformly at random</a:t>
            </a:r>
          </a:p>
          <a:p>
            <a:pPr eaLnBrk="1" hangingPunct="1"/>
            <a:r>
              <a:rPr lang="en-US" altLang="en-US" sz="2000"/>
              <a:t>Fit to that</a:t>
            </a:r>
          </a:p>
          <a:p>
            <a:pPr eaLnBrk="1" hangingPunct="1"/>
            <a:r>
              <a:rPr lang="en-US" altLang="en-US" sz="2000"/>
              <a:t>Anything that is close to result is signal; all others are noise</a:t>
            </a:r>
          </a:p>
          <a:p>
            <a:pPr eaLnBrk="1" hangingPunct="1"/>
            <a:r>
              <a:rPr lang="en-US" altLang="en-US" sz="2000"/>
              <a:t>Refit</a:t>
            </a:r>
          </a:p>
          <a:p>
            <a:pPr eaLnBrk="1" hangingPunct="1"/>
            <a:r>
              <a:rPr lang="en-US" altLang="en-US" sz="2000"/>
              <a:t>Do this many times and choose the best</a:t>
            </a:r>
          </a:p>
        </p:txBody>
      </p:sp>
      <p:sp>
        <p:nvSpPr>
          <p:cNvPr id="26627" name="Rectangle 4">
            <a:extLst>
              <a:ext uri="{FF2B5EF4-FFF2-40B4-BE49-F238E27FC236}">
                <a16:creationId xmlns:a16="http://schemas.microsoft.com/office/drawing/2014/main" id="{48D2AD82-1B37-F44A-A715-299C2E6CCA22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Issues</a:t>
            </a:r>
          </a:p>
          <a:p>
            <a:pPr lvl="1" eaLnBrk="1" hangingPunct="1"/>
            <a:r>
              <a:rPr lang="en-US" altLang="en-US" sz="1800"/>
              <a:t>How many times?</a:t>
            </a:r>
          </a:p>
          <a:p>
            <a:pPr lvl="2" eaLnBrk="1" hangingPunct="1"/>
            <a:r>
              <a:rPr lang="en-US" altLang="en-US" sz="1800"/>
              <a:t>Often enough that we are likely to have a good line</a:t>
            </a:r>
          </a:p>
          <a:p>
            <a:pPr lvl="1" eaLnBrk="1" hangingPunct="1"/>
            <a:r>
              <a:rPr lang="en-US" altLang="en-US" sz="1800"/>
              <a:t>How big a subset?</a:t>
            </a:r>
          </a:p>
          <a:p>
            <a:pPr lvl="2" eaLnBrk="1" hangingPunct="1"/>
            <a:r>
              <a:rPr lang="en-US" altLang="en-US" sz="1800"/>
              <a:t>Smallest possible</a:t>
            </a:r>
          </a:p>
          <a:p>
            <a:pPr lvl="1" eaLnBrk="1" hangingPunct="1"/>
            <a:r>
              <a:rPr lang="en-US" altLang="en-US" sz="1800"/>
              <a:t>What does close mean?</a:t>
            </a:r>
          </a:p>
          <a:p>
            <a:pPr lvl="2" eaLnBrk="1" hangingPunct="1"/>
            <a:r>
              <a:rPr lang="en-US" altLang="en-US" sz="1800"/>
              <a:t>Depends on the problem</a:t>
            </a:r>
          </a:p>
          <a:p>
            <a:pPr lvl="1" eaLnBrk="1" hangingPunct="1"/>
            <a:r>
              <a:rPr lang="en-US" altLang="en-US" sz="1800"/>
              <a:t>What is a good line?</a:t>
            </a:r>
          </a:p>
          <a:p>
            <a:pPr lvl="2" eaLnBrk="1" hangingPunct="1"/>
            <a:r>
              <a:rPr lang="en-US" altLang="en-US" sz="1800"/>
              <a:t>One where the number of nearby points is so big it is unlikely to be all outliers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>
            <a:extLst>
              <a:ext uri="{FF2B5EF4-FFF2-40B4-BE49-F238E27FC236}">
                <a16:creationId xmlns:a16="http://schemas.microsoft.com/office/drawing/2014/main" id="{E766FD2E-2BE9-644D-BAED-5ED30221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"/>
            <a:ext cx="6997700" cy="619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4">
            <a:extLst>
              <a:ext uri="{FF2B5EF4-FFF2-40B4-BE49-F238E27FC236}">
                <a16:creationId xmlns:a16="http://schemas.microsoft.com/office/drawing/2014/main" id="{D29E5EF4-D722-1B45-9434-2842A5845B2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Times" pitchFamily="2" charset="0"/>
              </a:rPr>
              <a:t>Image Stitching</a:t>
            </a:r>
          </a:p>
        </p:txBody>
      </p:sp>
      <p:sp>
        <p:nvSpPr>
          <p:cNvPr id="30722" name="Slide Number Placeholder 5">
            <a:extLst>
              <a:ext uri="{FF2B5EF4-FFF2-40B4-BE49-F238E27FC236}">
                <a16:creationId xmlns:a16="http://schemas.microsoft.com/office/drawing/2014/main" id="{B78760ED-9A14-A64F-BC18-459CA0FD9E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ABB756-BEC4-8D41-AE3B-224ACF136702}" type="slidenum">
              <a:rPr lang="en-US" altLang="en-US" sz="2400">
                <a:solidFill>
                  <a:schemeClr val="tx1"/>
                </a:solidFill>
                <a:latin typeface="Times" pitchFamily="2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240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C2F7399-3B18-D249-BA00-432B4241A4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Descriptor Vector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8DAD9CF9-4CDB-574F-89BE-A087D090A6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US" altLang="en-US" dirty="0"/>
              <a:t>Orientation = blurred gradient</a:t>
            </a:r>
          </a:p>
          <a:p>
            <a:pPr>
              <a:buClr>
                <a:schemeClr val="bg1"/>
              </a:buClr>
            </a:pPr>
            <a:r>
              <a:rPr lang="en-US" altLang="en-US" dirty="0"/>
              <a:t>Similarity Invariant Frame</a:t>
            </a:r>
          </a:p>
          <a:p>
            <a:pPr lvl="1">
              <a:buClr>
                <a:schemeClr val="bg1"/>
              </a:buClr>
            </a:pPr>
            <a:r>
              <a:rPr lang="en-US" altLang="en-US" dirty="0"/>
              <a:t>Scale-space position (x, y, s) + orientation (</a:t>
            </a:r>
            <a:r>
              <a:rPr lang="en-US" altLang="en-US" dirty="0">
                <a:latin typeface="Symbol" pitchFamily="2" charset="2"/>
                <a:sym typeface="Symbol" pitchFamily="2" charset="2"/>
              </a:rPr>
              <a:t></a:t>
            </a:r>
            <a:r>
              <a:rPr lang="en-US" altLang="en-US" dirty="0"/>
              <a:t>)</a:t>
            </a:r>
          </a:p>
        </p:txBody>
      </p:sp>
      <p:pic>
        <p:nvPicPr>
          <p:cNvPr id="30725" name="Picture 4" descr="matierb1">
            <a:extLst>
              <a:ext uri="{FF2B5EF4-FFF2-40B4-BE49-F238E27FC236}">
                <a16:creationId xmlns:a16="http://schemas.microsoft.com/office/drawing/2014/main" id="{7252B87D-E3AE-624C-BECD-FF441884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00400"/>
            <a:ext cx="496252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>
            <a:extLst>
              <a:ext uri="{FF2B5EF4-FFF2-40B4-BE49-F238E27FC236}">
                <a16:creationId xmlns:a16="http://schemas.microsoft.com/office/drawing/2014/main" id="{587DFED8-F159-6043-A56E-E1C1D8879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	</a:t>
            </a: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6B90D610-7C57-8146-A2B5-CAE5C43B5C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Keypoint matching</a:t>
            </a:r>
          </a:p>
          <a:p>
            <a:r>
              <a:rPr lang="en-US" altLang="en-US"/>
              <a:t>Hough transform</a:t>
            </a:r>
          </a:p>
          <a:p>
            <a:endParaRPr lang="en-US" altLang="en-US"/>
          </a:p>
          <a:p>
            <a:r>
              <a:rPr lang="en-US" altLang="en-US"/>
              <a:t>Reading: Chapter 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C:\WINDOWS\Desktop\iccv2003\images\SIFT2.jpg">
            <a:extLst>
              <a:ext uri="{FF2B5EF4-FFF2-40B4-BE49-F238E27FC236}">
                <a16:creationId xmlns:a16="http://schemas.microsoft.com/office/drawing/2014/main" id="{F5A8B293-48BD-644B-BE7B-C8A37EF580A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24300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3" descr="C:\WINDOWS\Desktop\iccv2003\images\SIFT1.jpg">
            <a:extLst>
              <a:ext uri="{FF2B5EF4-FFF2-40B4-BE49-F238E27FC236}">
                <a16:creationId xmlns:a16="http://schemas.microsoft.com/office/drawing/2014/main" id="{FA9923C9-3A8E-EE47-B899-EB2DE6F4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4300"/>
            <a:ext cx="36750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 descr="C:\WINDOWS\Desktop\is2003\images\image1.jpg">
            <a:extLst>
              <a:ext uri="{FF2B5EF4-FFF2-40B4-BE49-F238E27FC236}">
                <a16:creationId xmlns:a16="http://schemas.microsoft.com/office/drawing/2014/main" id="{4D74D24E-BF0C-244D-81B2-5BC5A969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5" descr="C:\WINDOWS\Desktop\is2003\images\image2.jpg">
            <a:extLst>
              <a:ext uri="{FF2B5EF4-FFF2-40B4-BE49-F238E27FC236}">
                <a16:creationId xmlns:a16="http://schemas.microsoft.com/office/drawing/2014/main" id="{2EE23252-4BEB-0443-9CE1-B0CC3D98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Rectangle 6">
            <a:extLst>
              <a:ext uri="{FF2B5EF4-FFF2-40B4-BE49-F238E27FC236}">
                <a16:creationId xmlns:a16="http://schemas.microsoft.com/office/drawing/2014/main" id="{55BDE4CF-91C8-354E-B370-EA8D6B3894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RANSAC for Homography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9CBE7-D565-EA48-85E2-9FFFDE781DFB}"/>
              </a:ext>
            </a:extLst>
          </p:cNvPr>
          <p:cNvSpPr txBox="1"/>
          <p:nvPr/>
        </p:nvSpPr>
        <p:spPr>
          <a:xfrm>
            <a:off x="838200" y="1219200"/>
            <a:ext cx="7467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SIFT features of two similar images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 descr="C:\WINDOWS\Desktop\is2003\images\image1.jpg">
            <a:extLst>
              <a:ext uri="{FF2B5EF4-FFF2-40B4-BE49-F238E27FC236}">
                <a16:creationId xmlns:a16="http://schemas.microsoft.com/office/drawing/2014/main" id="{A5E60C73-655E-2A47-9D0C-D2C033CC8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5" descr="C:\WINDOWS\Desktop\is2003\images\image2.jpg">
            <a:extLst>
              <a:ext uri="{FF2B5EF4-FFF2-40B4-BE49-F238E27FC236}">
                <a16:creationId xmlns:a16="http://schemas.microsoft.com/office/drawing/2014/main" id="{CF8C6998-5588-FC4D-BE76-B4A58F474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6">
            <a:extLst>
              <a:ext uri="{FF2B5EF4-FFF2-40B4-BE49-F238E27FC236}">
                <a16:creationId xmlns:a16="http://schemas.microsoft.com/office/drawing/2014/main" id="{E75AA02B-4D2E-014C-BD3B-AB1D2D5DF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RANSAC for Homography</a:t>
            </a:r>
          </a:p>
        </p:txBody>
      </p:sp>
      <p:pic>
        <p:nvPicPr>
          <p:cNvPr id="33796" name="Picture 7" descr="C:\WINDOWS\Desktop\is2003\images\matches1.jpg">
            <a:extLst>
              <a:ext uri="{FF2B5EF4-FFF2-40B4-BE49-F238E27FC236}">
                <a16:creationId xmlns:a16="http://schemas.microsoft.com/office/drawing/2014/main" id="{2F49F463-B7DA-E141-A12F-A38C58CA448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1125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8" descr="C:\WINDOWS\Desktop\is2003\images\matches2.jpg">
            <a:extLst>
              <a:ext uri="{FF2B5EF4-FFF2-40B4-BE49-F238E27FC236}">
                <a16:creationId xmlns:a16="http://schemas.microsoft.com/office/drawing/2014/main" id="{06D205DA-3336-B345-A985-D5F8F0CCE525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921125"/>
            <a:ext cx="3675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998057-61B3-BF40-8436-7F58829E94CB}"/>
              </a:ext>
            </a:extLst>
          </p:cNvPr>
          <p:cNvSpPr txBox="1"/>
          <p:nvPr/>
        </p:nvSpPr>
        <p:spPr>
          <a:xfrm>
            <a:off x="838200" y="1219200"/>
            <a:ext cx="74676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SIFT features common to both images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2" name="Picture 4" descr="C:\WINDOWS\Desktop\is2003\images\image1.jpg">
            <a:extLst>
              <a:ext uri="{FF2B5EF4-FFF2-40B4-BE49-F238E27FC236}">
                <a16:creationId xmlns:a16="http://schemas.microsoft.com/office/drawing/2014/main" id="{1C6D202B-6B61-9642-81AA-23650419F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4818" name="Picture 5" descr="C:\WINDOWS\Desktop\is2003\images\image2.jpg">
            <a:extLst>
              <a:ext uri="{FF2B5EF4-FFF2-40B4-BE49-F238E27FC236}">
                <a16:creationId xmlns:a16="http://schemas.microsoft.com/office/drawing/2014/main" id="{E2103D07-5AD9-9344-AC3E-5AFFA9A00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6">
            <a:extLst>
              <a:ext uri="{FF2B5EF4-FFF2-40B4-BE49-F238E27FC236}">
                <a16:creationId xmlns:a16="http://schemas.microsoft.com/office/drawing/2014/main" id="{126D6D59-6905-DA43-A9FD-749E8A9A57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RANSAC for Homography</a:t>
            </a:r>
          </a:p>
        </p:txBody>
      </p:sp>
      <p:pic>
        <p:nvPicPr>
          <p:cNvPr id="34820" name="Picture 7" descr="C:\WINDOWS\Desktop\is2003\images\matches1.jpg">
            <a:extLst>
              <a:ext uri="{FF2B5EF4-FFF2-40B4-BE49-F238E27FC236}">
                <a16:creationId xmlns:a16="http://schemas.microsoft.com/office/drawing/2014/main" id="{CE759BDD-E38E-4E41-81FF-8D0FC41F7CF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1125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8" descr="C:\WINDOWS\Desktop\is2003\images\matches2.jpg">
            <a:extLst>
              <a:ext uri="{FF2B5EF4-FFF2-40B4-BE49-F238E27FC236}">
                <a16:creationId xmlns:a16="http://schemas.microsoft.com/office/drawing/2014/main" id="{DC99F27D-00F1-F943-96EC-1775FE88FBCE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921125"/>
            <a:ext cx="3675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FE6F61-1863-E64A-8FF4-462E4EBDBB73}"/>
              </a:ext>
            </a:extLst>
          </p:cNvPr>
          <p:cNvSpPr txBox="1"/>
          <p:nvPr/>
        </p:nvSpPr>
        <p:spPr>
          <a:xfrm>
            <a:off x="838200" y="1143000"/>
            <a:ext cx="7467600" cy="3046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Select random subset of features (e.g. 6)</a:t>
            </a:r>
          </a:p>
          <a:p>
            <a:pPr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Compute motion estimate</a:t>
            </a:r>
          </a:p>
          <a:p>
            <a:pPr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Apply motion estimate to all SIFT features</a:t>
            </a:r>
          </a:p>
          <a:p>
            <a:pPr lvl="1"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Compute error: feature pairs not described by motion estimate</a:t>
            </a:r>
          </a:p>
          <a:p>
            <a:pPr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Repeat many times (e.g. 500)</a:t>
            </a:r>
          </a:p>
          <a:p>
            <a:pPr lvl="1"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Keep estimate with best error</a:t>
            </a:r>
          </a:p>
        </p:txBody>
      </p:sp>
      <p:sp>
        <p:nvSpPr>
          <p:cNvPr id="34823" name="Oval 9">
            <a:extLst>
              <a:ext uri="{FF2B5EF4-FFF2-40B4-BE49-F238E27FC236}">
                <a16:creationId xmlns:a16="http://schemas.microsoft.com/office/drawing/2014/main" id="{1CD77376-57E1-D247-8E70-9BE4DD35F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61722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triangle" w="lg" len="med"/>
                <a:tailEnd type="triangle" w="lg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00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  <p:sp>
        <p:nvSpPr>
          <p:cNvPr id="34824" name="Oval 10">
            <a:extLst>
              <a:ext uri="{FF2B5EF4-FFF2-40B4-BE49-F238E27FC236}">
                <a16:creationId xmlns:a16="http://schemas.microsoft.com/office/drawing/2014/main" id="{51269688-D2D4-1049-9E05-C03E1B82A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5626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triangle" w="lg" len="med"/>
                <a:tailEnd type="triangle" w="lg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00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  <p:sp>
        <p:nvSpPr>
          <p:cNvPr id="34825" name="Oval 11">
            <a:extLst>
              <a:ext uri="{FF2B5EF4-FFF2-40B4-BE49-F238E27FC236}">
                <a16:creationId xmlns:a16="http://schemas.microsoft.com/office/drawing/2014/main" id="{D6A8583F-BCBF-064B-BA15-B672DB2E8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62484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triangle" w="lg" len="med"/>
                <a:tailEnd type="triangle" w="lg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00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  <p:sp>
        <p:nvSpPr>
          <p:cNvPr id="34826" name="Oval 12">
            <a:extLst>
              <a:ext uri="{FF2B5EF4-FFF2-40B4-BE49-F238E27FC236}">
                <a16:creationId xmlns:a16="http://schemas.microsoft.com/office/drawing/2014/main" id="{8EBA8F1F-B597-EE47-9EE9-104766A67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4864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triangle" w="lg" len="med"/>
                <a:tailEnd type="triangle" w="lg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00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  <p:sp>
        <p:nvSpPr>
          <p:cNvPr id="34827" name="Oval 13">
            <a:extLst>
              <a:ext uri="{FF2B5EF4-FFF2-40B4-BE49-F238E27FC236}">
                <a16:creationId xmlns:a16="http://schemas.microsoft.com/office/drawing/2014/main" id="{5BA6B591-4040-2740-A7F1-AD141663C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1054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triangle" w="lg" len="med"/>
                <a:tailEnd type="triangle" w="lg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00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  <p:sp>
        <p:nvSpPr>
          <p:cNvPr id="34828" name="Oval 14">
            <a:extLst>
              <a:ext uri="{FF2B5EF4-FFF2-40B4-BE49-F238E27FC236}">
                <a16:creationId xmlns:a16="http://schemas.microsoft.com/office/drawing/2014/main" id="{B28FD75A-5C25-D747-8A4B-2221E55F4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1054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triangle" w="lg" len="med"/>
                <a:tailEnd type="triangle" w="lg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00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  <p:sp>
        <p:nvSpPr>
          <p:cNvPr id="34829" name="Oval 15">
            <a:extLst>
              <a:ext uri="{FF2B5EF4-FFF2-40B4-BE49-F238E27FC236}">
                <a16:creationId xmlns:a16="http://schemas.microsoft.com/office/drawing/2014/main" id="{9DADBBE5-B3B7-9F43-B743-8CFE12ECC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0292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triangle" w="lg" len="med"/>
                <a:tailEnd type="triangle" w="lg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00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  <p:sp>
        <p:nvSpPr>
          <p:cNvPr id="34830" name="Oval 16">
            <a:extLst>
              <a:ext uri="{FF2B5EF4-FFF2-40B4-BE49-F238E27FC236}">
                <a16:creationId xmlns:a16="http://schemas.microsoft.com/office/drawing/2014/main" id="{7A5A8625-2971-1C43-B7F4-1B99FB378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953000"/>
            <a:ext cx="76200" cy="7620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 type="triangle" w="lg" len="med"/>
                <a:tailEnd type="triangle" w="lg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00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C:\WINDOWS\Desktop\is2003\images\image1.jpg">
            <a:extLst>
              <a:ext uri="{FF2B5EF4-FFF2-40B4-BE49-F238E27FC236}">
                <a16:creationId xmlns:a16="http://schemas.microsoft.com/office/drawing/2014/main" id="{14CEE91E-7C0E-CD48-90C0-31FAFAE7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3" descr="C:\WINDOWS\Desktop\is2003\images\image2.jpg">
            <a:extLst>
              <a:ext uri="{FF2B5EF4-FFF2-40B4-BE49-F238E27FC236}">
                <a16:creationId xmlns:a16="http://schemas.microsoft.com/office/drawing/2014/main" id="{9B3FC34A-6BD8-5145-86A8-C35A1A4D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4">
            <a:extLst>
              <a:ext uri="{FF2B5EF4-FFF2-40B4-BE49-F238E27FC236}">
                <a16:creationId xmlns:a16="http://schemas.microsoft.com/office/drawing/2014/main" id="{6022EBFB-B859-734C-BDAF-A487D09BA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RANSAC for Homography</a:t>
            </a:r>
          </a:p>
        </p:txBody>
      </p:sp>
      <p:pic>
        <p:nvPicPr>
          <p:cNvPr id="36868" name="Picture 7" descr="C:\WINDOWS\Desktop\is2003\images\homography.jpg">
            <a:extLst>
              <a:ext uri="{FF2B5EF4-FFF2-40B4-BE49-F238E27FC236}">
                <a16:creationId xmlns:a16="http://schemas.microsoft.com/office/drawing/2014/main" id="{94E39A9F-F109-8B42-AD6C-7075E1506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3922713"/>
            <a:ext cx="5691187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AutoShape 8">
            <a:extLst>
              <a:ext uri="{FF2B5EF4-FFF2-40B4-BE49-F238E27FC236}">
                <a16:creationId xmlns:a16="http://schemas.microsoft.com/office/drawing/2014/main" id="{BE191342-E76A-1440-9728-CB0F5AC65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20040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3400">
              <a:solidFill>
                <a:srgbClr val="CCECFF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026" descr="C:\WINDOWS\Desktop\is2003\images\image1.jpg">
            <a:extLst>
              <a:ext uri="{FF2B5EF4-FFF2-40B4-BE49-F238E27FC236}">
                <a16:creationId xmlns:a16="http://schemas.microsoft.com/office/drawing/2014/main" id="{2C50F658-5E77-1B41-97AA-D459BC8E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0" name="Picture 1027" descr="C:\WINDOWS\Desktop\is2003\images\image2.jpg">
            <a:extLst>
              <a:ext uri="{FF2B5EF4-FFF2-40B4-BE49-F238E27FC236}">
                <a16:creationId xmlns:a16="http://schemas.microsoft.com/office/drawing/2014/main" id="{0D1CE9BE-314D-BC40-AC6F-7B0D7043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1028">
            <a:extLst>
              <a:ext uri="{FF2B5EF4-FFF2-40B4-BE49-F238E27FC236}">
                <a16:creationId xmlns:a16="http://schemas.microsoft.com/office/drawing/2014/main" id="{9751BC4C-035F-4A4B-B656-40679FD6C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Probabilistic model for verification</a:t>
            </a:r>
          </a:p>
        </p:txBody>
      </p:sp>
      <p:pic>
        <p:nvPicPr>
          <p:cNvPr id="37892" name="Picture 1032" descr="C:\WINDOWS\Desktop\iccv2003\images\inliers1.jpg">
            <a:extLst>
              <a:ext uri="{FF2B5EF4-FFF2-40B4-BE49-F238E27FC236}">
                <a16:creationId xmlns:a16="http://schemas.microsoft.com/office/drawing/2014/main" id="{DE548A34-6DEA-E745-9E79-7176F2712BC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3921125"/>
            <a:ext cx="3675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1033" descr="C:\WINDOWS\Desktop\iccv2003\images\inliers2.jpg">
            <a:extLst>
              <a:ext uri="{FF2B5EF4-FFF2-40B4-BE49-F238E27FC236}">
                <a16:creationId xmlns:a16="http://schemas.microsoft.com/office/drawing/2014/main" id="{CEBD8599-83A0-1B40-B591-90E4A729AF9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921125"/>
            <a:ext cx="3675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E996B1-E522-FF43-B49B-A71CED8C1CF5}"/>
              </a:ext>
            </a:extLst>
          </p:cNvPr>
          <p:cNvSpPr txBox="1"/>
          <p:nvPr/>
        </p:nvSpPr>
        <p:spPr>
          <a:xfrm>
            <a:off x="838200" y="1219200"/>
            <a:ext cx="7467600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Potential problem:</a:t>
            </a:r>
          </a:p>
          <a:p>
            <a:pPr lvl="1"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Two images don’t match…</a:t>
            </a:r>
          </a:p>
          <a:p>
            <a:pPr lvl="1"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… but RANSAC found a motion estimate</a:t>
            </a:r>
          </a:p>
          <a:p>
            <a:pPr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Do a quick check to make sure the images do match</a:t>
            </a:r>
          </a:p>
          <a:p>
            <a:pPr lvl="1">
              <a:buFont typeface="Arial"/>
              <a:buChar char="•"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5">
                      <a:alpha val="75000"/>
                    </a:schemeClr>
                  </a:glow>
                </a:effectLst>
                <a:latin typeface="Verdana" pitchFamily="-108" charset="0"/>
                <a:ea typeface="+mn-ea"/>
              </a:rPr>
              <a:t> MAP for inliers vs. outliers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F8F68779-2C55-5B43-BF27-55705EAD0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the panoramas</a:t>
            </a:r>
          </a:p>
        </p:txBody>
      </p:sp>
      <p:grpSp>
        <p:nvGrpSpPr>
          <p:cNvPr id="38914" name="Group 3">
            <a:extLst>
              <a:ext uri="{FF2B5EF4-FFF2-40B4-BE49-F238E27FC236}">
                <a16:creationId xmlns:a16="http://schemas.microsoft.com/office/drawing/2014/main" id="{E01ADF15-A8B3-5A48-9E76-61B9E945CC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38938" name="Picture 4" descr="0">
              <a:extLst>
                <a:ext uri="{FF2B5EF4-FFF2-40B4-BE49-F238E27FC236}">
                  <a16:creationId xmlns:a16="http://schemas.microsoft.com/office/drawing/2014/main" id="{D52BB7F7-53FE-FB4E-B4E1-7CC8ACA2D1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39" name="Picture 5" descr="1">
              <a:extLst>
                <a:ext uri="{FF2B5EF4-FFF2-40B4-BE49-F238E27FC236}">
                  <a16:creationId xmlns:a16="http://schemas.microsoft.com/office/drawing/2014/main" id="{698AED84-5414-1940-BF18-D93FB5FD4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0" name="Picture 6" descr="2">
              <a:extLst>
                <a:ext uri="{FF2B5EF4-FFF2-40B4-BE49-F238E27FC236}">
                  <a16:creationId xmlns:a16="http://schemas.microsoft.com/office/drawing/2014/main" id="{911336AF-77E2-0646-A1AB-E73FA701D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1" name="Picture 7" descr="4">
              <a:extLst>
                <a:ext uri="{FF2B5EF4-FFF2-40B4-BE49-F238E27FC236}">
                  <a16:creationId xmlns:a16="http://schemas.microsoft.com/office/drawing/2014/main" id="{AF614F5A-F48E-D344-820A-CE1571688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2" name="Picture 8" descr="5">
              <a:extLst>
                <a:ext uri="{FF2B5EF4-FFF2-40B4-BE49-F238E27FC236}">
                  <a16:creationId xmlns:a16="http://schemas.microsoft.com/office/drawing/2014/main" id="{2CE80F98-2A3F-8046-9ED3-C638BF04E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3" name="Picture 9" descr="6">
              <a:extLst>
                <a:ext uri="{FF2B5EF4-FFF2-40B4-BE49-F238E27FC236}">
                  <a16:creationId xmlns:a16="http://schemas.microsoft.com/office/drawing/2014/main" id="{10E1D05D-DD11-9547-9216-468034D24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4" name="Picture 10" descr="7">
              <a:extLst>
                <a:ext uri="{FF2B5EF4-FFF2-40B4-BE49-F238E27FC236}">
                  <a16:creationId xmlns:a16="http://schemas.microsoft.com/office/drawing/2014/main" id="{E3B88EB6-3E94-B547-B4C3-21AE8A8B2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5" name="Picture 11" descr="8">
              <a:extLst>
                <a:ext uri="{FF2B5EF4-FFF2-40B4-BE49-F238E27FC236}">
                  <a16:creationId xmlns:a16="http://schemas.microsoft.com/office/drawing/2014/main" id="{16785A3F-2330-D141-8AF8-6392D5C60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6" name="Picture 12" descr="9">
              <a:extLst>
                <a:ext uri="{FF2B5EF4-FFF2-40B4-BE49-F238E27FC236}">
                  <a16:creationId xmlns:a16="http://schemas.microsoft.com/office/drawing/2014/main" id="{F9C68AA2-ADD0-6D4A-8BCE-42D533A08A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7" name="Picture 13" descr="10">
              <a:extLst>
                <a:ext uri="{FF2B5EF4-FFF2-40B4-BE49-F238E27FC236}">
                  <a16:creationId xmlns:a16="http://schemas.microsoft.com/office/drawing/2014/main" id="{7E215592-44C2-294B-9ACB-71B77C728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8" name="Picture 14" descr="11">
              <a:extLst>
                <a:ext uri="{FF2B5EF4-FFF2-40B4-BE49-F238E27FC236}">
                  <a16:creationId xmlns:a16="http://schemas.microsoft.com/office/drawing/2014/main" id="{579101CE-47D2-C340-9B45-24F0AE94B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49" name="Picture 15" descr="12">
              <a:extLst>
                <a:ext uri="{FF2B5EF4-FFF2-40B4-BE49-F238E27FC236}">
                  <a16:creationId xmlns:a16="http://schemas.microsoft.com/office/drawing/2014/main" id="{576054B2-11E2-6B47-AEB9-B61777DA9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0" name="Picture 16" descr="13">
              <a:extLst>
                <a:ext uri="{FF2B5EF4-FFF2-40B4-BE49-F238E27FC236}">
                  <a16:creationId xmlns:a16="http://schemas.microsoft.com/office/drawing/2014/main" id="{79C0BA45-A527-B349-A693-DEE8A7A67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1" name="Picture 17" descr="14">
              <a:extLst>
                <a:ext uri="{FF2B5EF4-FFF2-40B4-BE49-F238E27FC236}">
                  <a16:creationId xmlns:a16="http://schemas.microsoft.com/office/drawing/2014/main" id="{6F1B3C5D-DC0E-DC49-84AC-6293678C1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2" name="Picture 18" descr="15">
              <a:extLst>
                <a:ext uri="{FF2B5EF4-FFF2-40B4-BE49-F238E27FC236}">
                  <a16:creationId xmlns:a16="http://schemas.microsoft.com/office/drawing/2014/main" id="{F65DC599-3BD7-2249-9922-11450C80A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3" name="Picture 19" descr="19">
              <a:extLst>
                <a:ext uri="{FF2B5EF4-FFF2-40B4-BE49-F238E27FC236}">
                  <a16:creationId xmlns:a16="http://schemas.microsoft.com/office/drawing/2014/main" id="{C555586F-B95F-F446-A52A-15FCAB75D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4" name="Picture 20" descr="20">
              <a:extLst>
                <a:ext uri="{FF2B5EF4-FFF2-40B4-BE49-F238E27FC236}">
                  <a16:creationId xmlns:a16="http://schemas.microsoft.com/office/drawing/2014/main" id="{B88E37E8-DC97-3449-9BE2-217D1941C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5" name="Picture 21" descr="21">
              <a:extLst>
                <a:ext uri="{FF2B5EF4-FFF2-40B4-BE49-F238E27FC236}">
                  <a16:creationId xmlns:a16="http://schemas.microsoft.com/office/drawing/2014/main" id="{9A84B5A6-42AF-324F-9105-032ADE2AA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6" name="Picture 22" descr="22">
              <a:extLst>
                <a:ext uri="{FF2B5EF4-FFF2-40B4-BE49-F238E27FC236}">
                  <a16:creationId xmlns:a16="http://schemas.microsoft.com/office/drawing/2014/main" id="{9303E5B5-1C41-B548-98C4-FD7A3E771A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7" name="Picture 23" descr="23">
              <a:extLst>
                <a:ext uri="{FF2B5EF4-FFF2-40B4-BE49-F238E27FC236}">
                  <a16:creationId xmlns:a16="http://schemas.microsoft.com/office/drawing/2014/main" id="{D774E9ED-07EC-D548-853A-16660B1A7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8" name="Picture 24" descr="3">
              <a:extLst>
                <a:ext uri="{FF2B5EF4-FFF2-40B4-BE49-F238E27FC236}">
                  <a16:creationId xmlns:a16="http://schemas.microsoft.com/office/drawing/2014/main" id="{FB65128D-AE95-CF46-A7BB-898BB5339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59" name="Picture 25" descr="16">
              <a:extLst>
                <a:ext uri="{FF2B5EF4-FFF2-40B4-BE49-F238E27FC236}">
                  <a16:creationId xmlns:a16="http://schemas.microsoft.com/office/drawing/2014/main" id="{AE8C6B48-B94E-F642-8143-C1868E0B1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60" name="Picture 26" descr="17">
              <a:extLst>
                <a:ext uri="{FF2B5EF4-FFF2-40B4-BE49-F238E27FC236}">
                  <a16:creationId xmlns:a16="http://schemas.microsoft.com/office/drawing/2014/main" id="{230285C0-15B7-DF48-AD18-7D54E3DC3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61" name="Picture 27" descr="18">
              <a:extLst>
                <a:ext uri="{FF2B5EF4-FFF2-40B4-BE49-F238E27FC236}">
                  <a16:creationId xmlns:a16="http://schemas.microsoft.com/office/drawing/2014/main" id="{72DDD0BE-735A-EA4D-943F-8C0F49E33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915" name="Line 28">
            <a:extLst>
              <a:ext uri="{FF2B5EF4-FFF2-40B4-BE49-F238E27FC236}">
                <a16:creationId xmlns:a16="http://schemas.microsoft.com/office/drawing/2014/main" id="{5E8E2BFB-1605-5F49-B3A2-31E6666AA2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6" name="Line 29">
            <a:extLst>
              <a:ext uri="{FF2B5EF4-FFF2-40B4-BE49-F238E27FC236}">
                <a16:creationId xmlns:a16="http://schemas.microsoft.com/office/drawing/2014/main" id="{3FF0F604-47A4-2748-821B-1B7EC5A106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3600" y="1676400"/>
            <a:ext cx="758825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7" name="Line 30">
            <a:extLst>
              <a:ext uri="{FF2B5EF4-FFF2-40B4-BE49-F238E27FC236}">
                <a16:creationId xmlns:a16="http://schemas.microsoft.com/office/drawing/2014/main" id="{DC2B7C43-D43A-7A40-8D34-72D78C061F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16764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Line 31">
            <a:extLst>
              <a:ext uri="{FF2B5EF4-FFF2-40B4-BE49-F238E27FC236}">
                <a16:creationId xmlns:a16="http://schemas.microsoft.com/office/drawing/2014/main" id="{3682CEF0-D272-1C40-9855-ADCC129388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15240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9" name="Line 32">
            <a:extLst>
              <a:ext uri="{FF2B5EF4-FFF2-40B4-BE49-F238E27FC236}">
                <a16:creationId xmlns:a16="http://schemas.microsoft.com/office/drawing/2014/main" id="{3D9487A9-B32C-4440-A8CF-4D1926EAE5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0" name="Line 33">
            <a:extLst>
              <a:ext uri="{FF2B5EF4-FFF2-40B4-BE49-F238E27FC236}">
                <a16:creationId xmlns:a16="http://schemas.microsoft.com/office/drawing/2014/main" id="{1BD77F0C-937B-DA48-B526-724FA66B47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1" name="Line 34">
            <a:extLst>
              <a:ext uri="{FF2B5EF4-FFF2-40B4-BE49-F238E27FC236}">
                <a16:creationId xmlns:a16="http://schemas.microsoft.com/office/drawing/2014/main" id="{F5E6E588-9F3A-8443-BCE2-FFF440B1B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2" name="Line 35">
            <a:extLst>
              <a:ext uri="{FF2B5EF4-FFF2-40B4-BE49-F238E27FC236}">
                <a16:creationId xmlns:a16="http://schemas.microsoft.com/office/drawing/2014/main" id="{88B2105B-0625-2A45-ACEE-CAD8FCA83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Line 36">
            <a:extLst>
              <a:ext uri="{FF2B5EF4-FFF2-40B4-BE49-F238E27FC236}">
                <a16:creationId xmlns:a16="http://schemas.microsoft.com/office/drawing/2014/main" id="{0DF13EDC-73E7-434C-A7A5-B042A70AE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362200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4" name="Line 37">
            <a:extLst>
              <a:ext uri="{FF2B5EF4-FFF2-40B4-BE49-F238E27FC236}">
                <a16:creationId xmlns:a16="http://schemas.microsoft.com/office/drawing/2014/main" id="{3D935BD3-5C28-8147-A957-44CC02C62A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1600200"/>
            <a:ext cx="1524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5" name="Line 38">
            <a:extLst>
              <a:ext uri="{FF2B5EF4-FFF2-40B4-BE49-F238E27FC236}">
                <a16:creationId xmlns:a16="http://schemas.microsoft.com/office/drawing/2014/main" id="{05DD39C9-A99E-6A47-9B4B-34975C7B9B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1905000"/>
            <a:ext cx="3048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6" name="Line 39">
            <a:extLst>
              <a:ext uri="{FF2B5EF4-FFF2-40B4-BE49-F238E27FC236}">
                <a16:creationId xmlns:a16="http://schemas.microsoft.com/office/drawing/2014/main" id="{E480506B-35DB-C04D-83A3-8DDEBE80D6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76400" y="17526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7" name="Line 40">
            <a:extLst>
              <a:ext uri="{FF2B5EF4-FFF2-40B4-BE49-F238E27FC236}">
                <a16:creationId xmlns:a16="http://schemas.microsoft.com/office/drawing/2014/main" id="{2B6C02E6-E368-C640-B745-7376BBE368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1447800"/>
            <a:ext cx="1828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8" name="Line 41">
            <a:extLst>
              <a:ext uri="{FF2B5EF4-FFF2-40B4-BE49-F238E27FC236}">
                <a16:creationId xmlns:a16="http://schemas.microsoft.com/office/drawing/2014/main" id="{2B016F9B-725F-DB42-92A9-F670129BB6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9" name="Line 42">
            <a:extLst>
              <a:ext uri="{FF2B5EF4-FFF2-40B4-BE49-F238E27FC236}">
                <a16:creationId xmlns:a16="http://schemas.microsoft.com/office/drawing/2014/main" id="{4C2DE2D7-3D42-3C4B-A4F8-A94B369ACA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0" name="Line 43">
            <a:extLst>
              <a:ext uri="{FF2B5EF4-FFF2-40B4-BE49-F238E27FC236}">
                <a16:creationId xmlns:a16="http://schemas.microsoft.com/office/drawing/2014/main" id="{A8A68C84-01CF-AB49-9031-C746AF699F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2590800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1" name="Line 44">
            <a:extLst>
              <a:ext uri="{FF2B5EF4-FFF2-40B4-BE49-F238E27FC236}">
                <a16:creationId xmlns:a16="http://schemas.microsoft.com/office/drawing/2014/main" id="{2D443DE5-45DE-8A47-B75A-27637FAFB6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0" y="1905000"/>
            <a:ext cx="2667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2" name="Line 45">
            <a:extLst>
              <a:ext uri="{FF2B5EF4-FFF2-40B4-BE49-F238E27FC236}">
                <a16:creationId xmlns:a16="http://schemas.microsoft.com/office/drawing/2014/main" id="{C632B0EE-E4E9-4746-B355-BF5D039690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1828800"/>
            <a:ext cx="6096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3" name="Line 46">
            <a:extLst>
              <a:ext uri="{FF2B5EF4-FFF2-40B4-BE49-F238E27FC236}">
                <a16:creationId xmlns:a16="http://schemas.microsoft.com/office/drawing/2014/main" id="{44CF67CE-1549-834C-B8A6-7245F864D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2971800"/>
            <a:ext cx="9144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4" name="Line 47">
            <a:extLst>
              <a:ext uri="{FF2B5EF4-FFF2-40B4-BE49-F238E27FC236}">
                <a16:creationId xmlns:a16="http://schemas.microsoft.com/office/drawing/2014/main" id="{264CBF7E-AAE8-3844-8CB6-E7A319BD5E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2895600"/>
            <a:ext cx="68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5" name="Line 48">
            <a:extLst>
              <a:ext uri="{FF2B5EF4-FFF2-40B4-BE49-F238E27FC236}">
                <a16:creationId xmlns:a16="http://schemas.microsoft.com/office/drawing/2014/main" id="{4451D4DB-8BB8-8C46-93A2-7254E3ABD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0480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6" name="Line 49">
            <a:extLst>
              <a:ext uri="{FF2B5EF4-FFF2-40B4-BE49-F238E27FC236}">
                <a16:creationId xmlns:a16="http://schemas.microsoft.com/office/drawing/2014/main" id="{C2973B9D-DD0F-1B42-9D15-5EC9B04D5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895600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7" name="Line 50">
            <a:extLst>
              <a:ext uri="{FF2B5EF4-FFF2-40B4-BE49-F238E27FC236}">
                <a16:creationId xmlns:a16="http://schemas.microsoft.com/office/drawing/2014/main" id="{B39678BD-097D-0645-9D86-EB32E75928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3124200"/>
            <a:ext cx="9144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47FABE18-9BE6-5140-BFFF-7390583906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the panoramas</a:t>
            </a:r>
          </a:p>
        </p:txBody>
      </p:sp>
      <p:grpSp>
        <p:nvGrpSpPr>
          <p:cNvPr id="40962" name="Group 3">
            <a:extLst>
              <a:ext uri="{FF2B5EF4-FFF2-40B4-BE49-F238E27FC236}">
                <a16:creationId xmlns:a16="http://schemas.microsoft.com/office/drawing/2014/main" id="{7063E796-4AA8-D641-9D18-9BA59996FF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41002" name="Picture 4" descr="0">
              <a:extLst>
                <a:ext uri="{FF2B5EF4-FFF2-40B4-BE49-F238E27FC236}">
                  <a16:creationId xmlns:a16="http://schemas.microsoft.com/office/drawing/2014/main" id="{8947604B-AF5A-7041-A83C-A221A32A3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3" name="Picture 5" descr="1">
              <a:extLst>
                <a:ext uri="{FF2B5EF4-FFF2-40B4-BE49-F238E27FC236}">
                  <a16:creationId xmlns:a16="http://schemas.microsoft.com/office/drawing/2014/main" id="{306ED3F1-F34B-8647-8A50-06DB9E088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4" name="Picture 6" descr="2">
              <a:extLst>
                <a:ext uri="{FF2B5EF4-FFF2-40B4-BE49-F238E27FC236}">
                  <a16:creationId xmlns:a16="http://schemas.microsoft.com/office/drawing/2014/main" id="{2676FDAD-D462-D545-802F-4FB704D8D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5" name="Picture 7" descr="4">
              <a:extLst>
                <a:ext uri="{FF2B5EF4-FFF2-40B4-BE49-F238E27FC236}">
                  <a16:creationId xmlns:a16="http://schemas.microsoft.com/office/drawing/2014/main" id="{57F4861F-0702-9340-8EDB-9AE2EC5C9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6" name="Picture 8" descr="5">
              <a:extLst>
                <a:ext uri="{FF2B5EF4-FFF2-40B4-BE49-F238E27FC236}">
                  <a16:creationId xmlns:a16="http://schemas.microsoft.com/office/drawing/2014/main" id="{87221B21-F3E1-314B-AD56-D8B7C05ED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7" name="Picture 9" descr="6">
              <a:extLst>
                <a:ext uri="{FF2B5EF4-FFF2-40B4-BE49-F238E27FC236}">
                  <a16:creationId xmlns:a16="http://schemas.microsoft.com/office/drawing/2014/main" id="{C9F16A58-D591-EC4E-B8CE-441B4638D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8" name="Picture 10" descr="7">
              <a:extLst>
                <a:ext uri="{FF2B5EF4-FFF2-40B4-BE49-F238E27FC236}">
                  <a16:creationId xmlns:a16="http://schemas.microsoft.com/office/drawing/2014/main" id="{14562B01-D46D-7D4A-B8FD-01D3A3E78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9" name="Picture 11" descr="8">
              <a:extLst>
                <a:ext uri="{FF2B5EF4-FFF2-40B4-BE49-F238E27FC236}">
                  <a16:creationId xmlns:a16="http://schemas.microsoft.com/office/drawing/2014/main" id="{D0F6437A-4310-674B-94CD-F8E4D190B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0" name="Picture 12" descr="9">
              <a:extLst>
                <a:ext uri="{FF2B5EF4-FFF2-40B4-BE49-F238E27FC236}">
                  <a16:creationId xmlns:a16="http://schemas.microsoft.com/office/drawing/2014/main" id="{36DA6F92-EBEC-5840-BA24-3050F642C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1" name="Picture 13" descr="10">
              <a:extLst>
                <a:ext uri="{FF2B5EF4-FFF2-40B4-BE49-F238E27FC236}">
                  <a16:creationId xmlns:a16="http://schemas.microsoft.com/office/drawing/2014/main" id="{125C8EFA-67A4-7047-AC56-145346298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2" name="Picture 14" descr="11">
              <a:extLst>
                <a:ext uri="{FF2B5EF4-FFF2-40B4-BE49-F238E27FC236}">
                  <a16:creationId xmlns:a16="http://schemas.microsoft.com/office/drawing/2014/main" id="{ED23A7FB-303C-D044-8BBB-17FBEFE5E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3" name="Picture 15" descr="12">
              <a:extLst>
                <a:ext uri="{FF2B5EF4-FFF2-40B4-BE49-F238E27FC236}">
                  <a16:creationId xmlns:a16="http://schemas.microsoft.com/office/drawing/2014/main" id="{3C404E98-37C4-9A49-8677-8CAFCBA6F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4" name="Picture 16" descr="13">
              <a:extLst>
                <a:ext uri="{FF2B5EF4-FFF2-40B4-BE49-F238E27FC236}">
                  <a16:creationId xmlns:a16="http://schemas.microsoft.com/office/drawing/2014/main" id="{6EDE9A98-575F-D245-84C3-8E435A04C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5" name="Picture 17" descr="14">
              <a:extLst>
                <a:ext uri="{FF2B5EF4-FFF2-40B4-BE49-F238E27FC236}">
                  <a16:creationId xmlns:a16="http://schemas.microsoft.com/office/drawing/2014/main" id="{A53950B8-A203-AE42-B7BD-8AC094165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6" name="Picture 18" descr="15">
              <a:extLst>
                <a:ext uri="{FF2B5EF4-FFF2-40B4-BE49-F238E27FC236}">
                  <a16:creationId xmlns:a16="http://schemas.microsoft.com/office/drawing/2014/main" id="{FF12002F-0674-8A4E-BACE-3DE717578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7" name="Picture 19" descr="19">
              <a:extLst>
                <a:ext uri="{FF2B5EF4-FFF2-40B4-BE49-F238E27FC236}">
                  <a16:creationId xmlns:a16="http://schemas.microsoft.com/office/drawing/2014/main" id="{A3312E27-90EC-6147-AEEB-9C2859D4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8" name="Picture 20" descr="20">
              <a:extLst>
                <a:ext uri="{FF2B5EF4-FFF2-40B4-BE49-F238E27FC236}">
                  <a16:creationId xmlns:a16="http://schemas.microsoft.com/office/drawing/2014/main" id="{DAC49209-31C6-2F48-A809-3DC92A634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9" name="Picture 21" descr="21">
              <a:extLst>
                <a:ext uri="{FF2B5EF4-FFF2-40B4-BE49-F238E27FC236}">
                  <a16:creationId xmlns:a16="http://schemas.microsoft.com/office/drawing/2014/main" id="{84A1D6E4-598C-D348-B1D3-95292D7AD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0" name="Picture 22" descr="22">
              <a:extLst>
                <a:ext uri="{FF2B5EF4-FFF2-40B4-BE49-F238E27FC236}">
                  <a16:creationId xmlns:a16="http://schemas.microsoft.com/office/drawing/2014/main" id="{4CFCF56E-C260-8C44-BB54-B8266C906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1" name="Picture 23" descr="23">
              <a:extLst>
                <a:ext uri="{FF2B5EF4-FFF2-40B4-BE49-F238E27FC236}">
                  <a16:creationId xmlns:a16="http://schemas.microsoft.com/office/drawing/2014/main" id="{049DA981-EA68-1E43-B6B9-455CFB405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2" name="Picture 24" descr="3">
              <a:extLst>
                <a:ext uri="{FF2B5EF4-FFF2-40B4-BE49-F238E27FC236}">
                  <a16:creationId xmlns:a16="http://schemas.microsoft.com/office/drawing/2014/main" id="{5E0BF9EF-F73B-3F4E-ACC3-73BD8B3D5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3" name="Picture 25" descr="16">
              <a:extLst>
                <a:ext uri="{FF2B5EF4-FFF2-40B4-BE49-F238E27FC236}">
                  <a16:creationId xmlns:a16="http://schemas.microsoft.com/office/drawing/2014/main" id="{F12B98B3-F6D6-2C4B-A4B3-34A27FC00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4" name="Picture 26" descr="17">
              <a:extLst>
                <a:ext uri="{FF2B5EF4-FFF2-40B4-BE49-F238E27FC236}">
                  <a16:creationId xmlns:a16="http://schemas.microsoft.com/office/drawing/2014/main" id="{31F1B79D-656E-844D-93C1-6BC50DBE3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25" name="Picture 27" descr="18">
              <a:extLst>
                <a:ext uri="{FF2B5EF4-FFF2-40B4-BE49-F238E27FC236}">
                  <a16:creationId xmlns:a16="http://schemas.microsoft.com/office/drawing/2014/main" id="{37C411DF-E522-5D4C-893D-5037A921D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0963" name="AutoShape 28">
            <a:extLst>
              <a:ext uri="{FF2B5EF4-FFF2-40B4-BE49-F238E27FC236}">
                <a16:creationId xmlns:a16="http://schemas.microsoft.com/office/drawing/2014/main" id="{9F7B9DCB-22F3-ED49-A94E-144B3EEAE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Times" pitchFamily="2" charset="0"/>
            </a:endParaRPr>
          </a:p>
        </p:txBody>
      </p:sp>
      <p:pic>
        <p:nvPicPr>
          <p:cNvPr id="40964" name="Picture 29" descr="0">
            <a:extLst>
              <a:ext uri="{FF2B5EF4-FFF2-40B4-BE49-F238E27FC236}">
                <a16:creationId xmlns:a16="http://schemas.microsoft.com/office/drawing/2014/main" id="{5708B50B-BF58-5041-AFF2-2E4A99CE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30" descr="1">
            <a:extLst>
              <a:ext uri="{FF2B5EF4-FFF2-40B4-BE49-F238E27FC236}">
                <a16:creationId xmlns:a16="http://schemas.microsoft.com/office/drawing/2014/main" id="{D94C21BC-4D76-6C4A-B59F-91F96E8DC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943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31" descr="2">
            <a:extLst>
              <a:ext uri="{FF2B5EF4-FFF2-40B4-BE49-F238E27FC236}">
                <a16:creationId xmlns:a16="http://schemas.microsoft.com/office/drawing/2014/main" id="{D0B567F6-0EBA-4B4B-9D0B-2A0631B0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864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32" descr="7">
            <a:extLst>
              <a:ext uri="{FF2B5EF4-FFF2-40B4-BE49-F238E27FC236}">
                <a16:creationId xmlns:a16="http://schemas.microsoft.com/office/drawing/2014/main" id="{94FA3087-C412-9F4A-9ECC-8674A2B5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715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33" descr="8">
            <a:extLst>
              <a:ext uri="{FF2B5EF4-FFF2-40B4-BE49-F238E27FC236}">
                <a16:creationId xmlns:a16="http://schemas.microsoft.com/office/drawing/2014/main" id="{61FD5502-18F5-B140-A5A8-45A757C51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34" descr="9">
            <a:extLst>
              <a:ext uri="{FF2B5EF4-FFF2-40B4-BE49-F238E27FC236}">
                <a16:creationId xmlns:a16="http://schemas.microsoft.com/office/drawing/2014/main" id="{8CCA4050-4864-1744-8F31-E258A7FC6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038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35" descr="10">
            <a:extLst>
              <a:ext uri="{FF2B5EF4-FFF2-40B4-BE49-F238E27FC236}">
                <a16:creationId xmlns:a16="http://schemas.microsoft.com/office/drawing/2014/main" id="{C143136B-5E5D-0F41-8DB1-429A8938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48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36" descr="11">
            <a:extLst>
              <a:ext uri="{FF2B5EF4-FFF2-40B4-BE49-F238E27FC236}">
                <a16:creationId xmlns:a16="http://schemas.microsoft.com/office/drawing/2014/main" id="{43F2FB26-9691-8244-BF64-93751B0A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37" descr="12">
            <a:extLst>
              <a:ext uri="{FF2B5EF4-FFF2-40B4-BE49-F238E27FC236}">
                <a16:creationId xmlns:a16="http://schemas.microsoft.com/office/drawing/2014/main" id="{8488A293-BC73-D443-8586-29F8FF56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72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38" descr="13">
            <a:extLst>
              <a:ext uri="{FF2B5EF4-FFF2-40B4-BE49-F238E27FC236}">
                <a16:creationId xmlns:a16="http://schemas.microsoft.com/office/drawing/2014/main" id="{A44E9A7A-5167-5F43-AE2D-5BB7AB39D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4" name="Picture 39" descr="19">
            <a:extLst>
              <a:ext uri="{FF2B5EF4-FFF2-40B4-BE49-F238E27FC236}">
                <a16:creationId xmlns:a16="http://schemas.microsoft.com/office/drawing/2014/main" id="{42E4C451-2F00-6241-8E7C-29D777DDD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5" name="Picture 40" descr="20">
            <a:extLst>
              <a:ext uri="{FF2B5EF4-FFF2-40B4-BE49-F238E27FC236}">
                <a16:creationId xmlns:a16="http://schemas.microsoft.com/office/drawing/2014/main" id="{95347385-20C6-C549-B2C5-856B72CE6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6" name="Picture 41" descr="21">
            <a:extLst>
              <a:ext uri="{FF2B5EF4-FFF2-40B4-BE49-F238E27FC236}">
                <a16:creationId xmlns:a16="http://schemas.microsoft.com/office/drawing/2014/main" id="{CBD6532A-2E27-904A-839B-38902BBA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7" name="Picture 42" descr="22">
            <a:extLst>
              <a:ext uri="{FF2B5EF4-FFF2-40B4-BE49-F238E27FC236}">
                <a16:creationId xmlns:a16="http://schemas.microsoft.com/office/drawing/2014/main" id="{39BCD2DA-37D0-4A49-A90A-CFD8F6DF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8" name="Picture 43" descr="16">
            <a:extLst>
              <a:ext uri="{FF2B5EF4-FFF2-40B4-BE49-F238E27FC236}">
                <a16:creationId xmlns:a16="http://schemas.microsoft.com/office/drawing/2014/main" id="{04162B1A-24FF-6840-93CE-882D6DB06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95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9" name="Picture 44" descr="17">
            <a:extLst>
              <a:ext uri="{FF2B5EF4-FFF2-40B4-BE49-F238E27FC236}">
                <a16:creationId xmlns:a16="http://schemas.microsoft.com/office/drawing/2014/main" id="{F847A27E-D59A-8A47-AA2A-21312E6F0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0" name="Picture 45" descr="18">
            <a:extLst>
              <a:ext uri="{FF2B5EF4-FFF2-40B4-BE49-F238E27FC236}">
                <a16:creationId xmlns:a16="http://schemas.microsoft.com/office/drawing/2014/main" id="{438A948E-AE8A-9D4F-A6D5-4E936602C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7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1" name="Picture 46" descr="6">
            <a:extLst>
              <a:ext uri="{FF2B5EF4-FFF2-40B4-BE49-F238E27FC236}">
                <a16:creationId xmlns:a16="http://schemas.microsoft.com/office/drawing/2014/main" id="{5AF095A8-D947-9245-8533-A47346AD1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029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2" name="Picture 47" descr="5">
            <a:extLst>
              <a:ext uri="{FF2B5EF4-FFF2-40B4-BE49-F238E27FC236}">
                <a16:creationId xmlns:a16="http://schemas.microsoft.com/office/drawing/2014/main" id="{AF9E608E-82D1-9B40-A5D5-20C45F5F2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953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3" name="Line 48">
            <a:extLst>
              <a:ext uri="{FF2B5EF4-FFF2-40B4-BE49-F238E27FC236}">
                <a16:creationId xmlns:a16="http://schemas.microsoft.com/office/drawing/2014/main" id="{695B0263-D6DA-5D46-B7AA-E02BC8B23A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600" y="5334000"/>
            <a:ext cx="15240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Line 49">
            <a:extLst>
              <a:ext uri="{FF2B5EF4-FFF2-40B4-BE49-F238E27FC236}">
                <a16:creationId xmlns:a16="http://schemas.microsoft.com/office/drawing/2014/main" id="{4ADDA75C-5B91-F549-A4BD-D68576D678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29000" y="4114800"/>
            <a:ext cx="0" cy="765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5" name="Line 50">
            <a:extLst>
              <a:ext uri="{FF2B5EF4-FFF2-40B4-BE49-F238E27FC236}">
                <a16:creationId xmlns:a16="http://schemas.microsoft.com/office/drawing/2014/main" id="{67BD275B-FF1C-4447-A960-A853550D24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81200" y="4038600"/>
            <a:ext cx="6096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6" name="Line 51">
            <a:extLst>
              <a:ext uri="{FF2B5EF4-FFF2-40B4-BE49-F238E27FC236}">
                <a16:creationId xmlns:a16="http://schemas.microsoft.com/office/drawing/2014/main" id="{4131E539-11EF-D24E-AEF8-4589DDF8BD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8800" y="54864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7" name="Line 52">
            <a:extLst>
              <a:ext uri="{FF2B5EF4-FFF2-40B4-BE49-F238E27FC236}">
                <a16:creationId xmlns:a16="http://schemas.microsoft.com/office/drawing/2014/main" id="{32E763C0-97FC-CC45-881F-0110B649CB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4400" y="58674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8" name="Line 53">
            <a:extLst>
              <a:ext uri="{FF2B5EF4-FFF2-40B4-BE49-F238E27FC236}">
                <a16:creationId xmlns:a16="http://schemas.microsoft.com/office/drawing/2014/main" id="{2796267F-9853-1241-AEE2-90ABE54BEF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14600" y="4800600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9" name="Line 54">
            <a:extLst>
              <a:ext uri="{FF2B5EF4-FFF2-40B4-BE49-F238E27FC236}">
                <a16:creationId xmlns:a16="http://schemas.microsoft.com/office/drawing/2014/main" id="{88235C42-4FC0-334A-9875-490A8E8389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057400" y="4800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Line 55">
            <a:extLst>
              <a:ext uri="{FF2B5EF4-FFF2-40B4-BE49-F238E27FC236}">
                <a16:creationId xmlns:a16="http://schemas.microsoft.com/office/drawing/2014/main" id="{5FB0FE28-1066-A548-A0E6-07CEB6BC9D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3200" y="4191000"/>
            <a:ext cx="4572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1" name="Line 56">
            <a:extLst>
              <a:ext uri="{FF2B5EF4-FFF2-40B4-BE49-F238E27FC236}">
                <a16:creationId xmlns:a16="http://schemas.microsoft.com/office/drawing/2014/main" id="{6B04DB80-1ECD-F74A-8632-F7D648B6A3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14600" y="4953000"/>
            <a:ext cx="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2" name="Line 57">
            <a:extLst>
              <a:ext uri="{FF2B5EF4-FFF2-40B4-BE49-F238E27FC236}">
                <a16:creationId xmlns:a16="http://schemas.microsoft.com/office/drawing/2014/main" id="{7C5DC3A5-87B6-7748-ADD5-BFEA743747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91400" y="57912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Line 58">
            <a:extLst>
              <a:ext uri="{FF2B5EF4-FFF2-40B4-BE49-F238E27FC236}">
                <a16:creationId xmlns:a16="http://schemas.microsoft.com/office/drawing/2014/main" id="{82F3A9CD-8A7D-2144-B763-7840292474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05400" y="4800600"/>
            <a:ext cx="8382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4" name="Line 59">
            <a:extLst>
              <a:ext uri="{FF2B5EF4-FFF2-40B4-BE49-F238E27FC236}">
                <a16:creationId xmlns:a16="http://schemas.microsoft.com/office/drawing/2014/main" id="{1E46D7CE-454C-CD47-A204-498A05F537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4038600"/>
            <a:ext cx="3810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5" name="Line 60">
            <a:extLst>
              <a:ext uri="{FF2B5EF4-FFF2-40B4-BE49-F238E27FC236}">
                <a16:creationId xmlns:a16="http://schemas.microsoft.com/office/drawing/2014/main" id="{2E98F8CD-2D6C-5248-9050-48F9398DCB0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3600" y="41910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6" name="Line 61">
            <a:extLst>
              <a:ext uri="{FF2B5EF4-FFF2-40B4-BE49-F238E27FC236}">
                <a16:creationId xmlns:a16="http://schemas.microsoft.com/office/drawing/2014/main" id="{9EFB351E-892F-244E-BAF2-707D9684EC4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00600" y="6477000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7" name="Line 62">
            <a:extLst>
              <a:ext uri="{FF2B5EF4-FFF2-40B4-BE49-F238E27FC236}">
                <a16:creationId xmlns:a16="http://schemas.microsoft.com/office/drawing/2014/main" id="{AC6B4AA2-A872-EE4D-A9BD-B6638DB730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57800" y="5867400"/>
            <a:ext cx="762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8" name="Line 63">
            <a:extLst>
              <a:ext uri="{FF2B5EF4-FFF2-40B4-BE49-F238E27FC236}">
                <a16:creationId xmlns:a16="http://schemas.microsoft.com/office/drawing/2014/main" id="{5FD16AB0-4EB9-8C4E-9879-110FCB3B5F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29400" y="57912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9" name="Line 64">
            <a:extLst>
              <a:ext uri="{FF2B5EF4-FFF2-40B4-BE49-F238E27FC236}">
                <a16:creationId xmlns:a16="http://schemas.microsoft.com/office/drawing/2014/main" id="{073F39C3-B141-E646-B941-16C43D81AF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58000" y="6477000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0" name="Line 65">
            <a:extLst>
              <a:ext uri="{FF2B5EF4-FFF2-40B4-BE49-F238E27FC236}">
                <a16:creationId xmlns:a16="http://schemas.microsoft.com/office/drawing/2014/main" id="{356B9E1D-8BAE-5C43-9FA1-7D5552EFF8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29400" y="5943600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01" name="TextBox 1">
            <a:extLst>
              <a:ext uri="{FF2B5EF4-FFF2-40B4-BE49-F238E27FC236}">
                <a16:creationId xmlns:a16="http://schemas.microsoft.com/office/drawing/2014/main" id="{7678C951-E8FC-DC46-B4E2-FCB2910F7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038600"/>
            <a:ext cx="22367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Finding connected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components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99213465-F29D-C342-80B7-749ECA357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Finding the panoramas</a:t>
            </a:r>
          </a:p>
        </p:txBody>
      </p:sp>
      <p:grpSp>
        <p:nvGrpSpPr>
          <p:cNvPr id="43010" name="Group 3">
            <a:extLst>
              <a:ext uri="{FF2B5EF4-FFF2-40B4-BE49-F238E27FC236}">
                <a16:creationId xmlns:a16="http://schemas.microsoft.com/office/drawing/2014/main" id="{4180BAC6-1949-A547-9966-A0FED406E9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0600" y="1371600"/>
            <a:ext cx="7010400" cy="1971675"/>
            <a:chOff x="9216" y="4176"/>
            <a:chExt cx="9216" cy="2592"/>
          </a:xfrm>
        </p:grpSpPr>
        <p:pic>
          <p:nvPicPr>
            <p:cNvPr id="43031" name="Picture 4" descr="0">
              <a:extLst>
                <a:ext uri="{FF2B5EF4-FFF2-40B4-BE49-F238E27FC236}">
                  <a16:creationId xmlns:a16="http://schemas.microsoft.com/office/drawing/2014/main" id="{B7927B5B-E6E1-8844-97F1-3D0164AA9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2" name="Picture 5" descr="1">
              <a:extLst>
                <a:ext uri="{FF2B5EF4-FFF2-40B4-BE49-F238E27FC236}">
                  <a16:creationId xmlns:a16="http://schemas.microsoft.com/office/drawing/2014/main" id="{A5F9B16B-0E9B-9B4E-A6EC-F4F31D630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3" name="Picture 6" descr="2">
              <a:extLst>
                <a:ext uri="{FF2B5EF4-FFF2-40B4-BE49-F238E27FC236}">
                  <a16:creationId xmlns:a16="http://schemas.microsoft.com/office/drawing/2014/main" id="{BE32D84B-89AF-2045-A8E9-1B51790E3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4" name="Picture 7" descr="4">
              <a:extLst>
                <a:ext uri="{FF2B5EF4-FFF2-40B4-BE49-F238E27FC236}">
                  <a16:creationId xmlns:a16="http://schemas.microsoft.com/office/drawing/2014/main" id="{A2B88529-E4ED-9446-ABE8-5C5555F7B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5" name="Picture 8" descr="5">
              <a:extLst>
                <a:ext uri="{FF2B5EF4-FFF2-40B4-BE49-F238E27FC236}">
                  <a16:creationId xmlns:a16="http://schemas.microsoft.com/office/drawing/2014/main" id="{621A997D-946D-4646-800D-B098067FF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6" name="Picture 9" descr="6">
              <a:extLst>
                <a:ext uri="{FF2B5EF4-FFF2-40B4-BE49-F238E27FC236}">
                  <a16:creationId xmlns:a16="http://schemas.microsoft.com/office/drawing/2014/main" id="{9157B98E-F5C0-494A-A8DE-3FEC1EF73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7" name="Picture 10" descr="7">
              <a:extLst>
                <a:ext uri="{FF2B5EF4-FFF2-40B4-BE49-F238E27FC236}">
                  <a16:creationId xmlns:a16="http://schemas.microsoft.com/office/drawing/2014/main" id="{560357E6-F734-B346-B96E-BBAE553C2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8" name="Picture 11" descr="8">
              <a:extLst>
                <a:ext uri="{FF2B5EF4-FFF2-40B4-BE49-F238E27FC236}">
                  <a16:creationId xmlns:a16="http://schemas.microsoft.com/office/drawing/2014/main" id="{DFB36AA8-EF8F-A840-AF1B-F8FD082C0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9" name="Picture 12" descr="9">
              <a:extLst>
                <a:ext uri="{FF2B5EF4-FFF2-40B4-BE49-F238E27FC236}">
                  <a16:creationId xmlns:a16="http://schemas.microsoft.com/office/drawing/2014/main" id="{6F6DBAB5-ED14-774B-878C-25FCFC2563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0" name="Picture 13" descr="10">
              <a:extLst>
                <a:ext uri="{FF2B5EF4-FFF2-40B4-BE49-F238E27FC236}">
                  <a16:creationId xmlns:a16="http://schemas.microsoft.com/office/drawing/2014/main" id="{42A751C5-729C-6246-8C05-0B8DBE6DB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1" name="Picture 14" descr="11">
              <a:extLst>
                <a:ext uri="{FF2B5EF4-FFF2-40B4-BE49-F238E27FC236}">
                  <a16:creationId xmlns:a16="http://schemas.microsoft.com/office/drawing/2014/main" id="{9F22E34A-0FD3-9144-9851-998D5C41E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2" name="Picture 15" descr="12">
              <a:extLst>
                <a:ext uri="{FF2B5EF4-FFF2-40B4-BE49-F238E27FC236}">
                  <a16:creationId xmlns:a16="http://schemas.microsoft.com/office/drawing/2014/main" id="{EC4A823D-E579-CD4F-A0E0-3E8D72EA0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3" name="Picture 16" descr="13">
              <a:extLst>
                <a:ext uri="{FF2B5EF4-FFF2-40B4-BE49-F238E27FC236}">
                  <a16:creationId xmlns:a16="http://schemas.microsoft.com/office/drawing/2014/main" id="{594D29C9-0514-2043-96F8-9D9072023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4" name="Picture 17" descr="14">
              <a:extLst>
                <a:ext uri="{FF2B5EF4-FFF2-40B4-BE49-F238E27FC236}">
                  <a16:creationId xmlns:a16="http://schemas.microsoft.com/office/drawing/2014/main" id="{37A7532A-30AE-4540-B870-3CB513E3E1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8" descr="15">
              <a:extLst>
                <a:ext uri="{FF2B5EF4-FFF2-40B4-BE49-F238E27FC236}">
                  <a16:creationId xmlns:a16="http://schemas.microsoft.com/office/drawing/2014/main" id="{3C3A1566-57F2-CF48-AD4F-6912CE4E6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6" name="Picture 19" descr="19">
              <a:extLst>
                <a:ext uri="{FF2B5EF4-FFF2-40B4-BE49-F238E27FC236}">
                  <a16:creationId xmlns:a16="http://schemas.microsoft.com/office/drawing/2014/main" id="{EE66A198-6F27-224B-A373-AA84D6171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7" name="Picture 20" descr="20">
              <a:extLst>
                <a:ext uri="{FF2B5EF4-FFF2-40B4-BE49-F238E27FC236}">
                  <a16:creationId xmlns:a16="http://schemas.microsoft.com/office/drawing/2014/main" id="{47E96A59-613F-A443-A538-769D811AB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8" name="Picture 21" descr="21">
              <a:extLst>
                <a:ext uri="{FF2B5EF4-FFF2-40B4-BE49-F238E27FC236}">
                  <a16:creationId xmlns:a16="http://schemas.microsoft.com/office/drawing/2014/main" id="{6A412F96-C2E8-EE41-99BC-850FC1386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9" name="Picture 22" descr="22">
              <a:extLst>
                <a:ext uri="{FF2B5EF4-FFF2-40B4-BE49-F238E27FC236}">
                  <a16:creationId xmlns:a16="http://schemas.microsoft.com/office/drawing/2014/main" id="{73C0DC62-A902-DA42-813C-9C8C8042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0" name="Picture 23" descr="23">
              <a:extLst>
                <a:ext uri="{FF2B5EF4-FFF2-40B4-BE49-F238E27FC236}">
                  <a16:creationId xmlns:a16="http://schemas.microsoft.com/office/drawing/2014/main" id="{57B52C83-35D4-A846-AD60-A9E6E7B1F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24" descr="3">
              <a:extLst>
                <a:ext uri="{FF2B5EF4-FFF2-40B4-BE49-F238E27FC236}">
                  <a16:creationId xmlns:a16="http://schemas.microsoft.com/office/drawing/2014/main" id="{D1019373-8DEC-6049-A3CB-9970E803B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2" name="Picture 25" descr="16">
              <a:extLst>
                <a:ext uri="{FF2B5EF4-FFF2-40B4-BE49-F238E27FC236}">
                  <a16:creationId xmlns:a16="http://schemas.microsoft.com/office/drawing/2014/main" id="{71084EF6-FDE6-D74B-AB64-BF8C4B8D9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3" name="Picture 26" descr="17">
              <a:extLst>
                <a:ext uri="{FF2B5EF4-FFF2-40B4-BE49-F238E27FC236}">
                  <a16:creationId xmlns:a16="http://schemas.microsoft.com/office/drawing/2014/main" id="{3DA969DF-D641-8E4C-94C5-4F2C0CC2C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4" name="Picture 27" descr="18">
              <a:extLst>
                <a:ext uri="{FF2B5EF4-FFF2-40B4-BE49-F238E27FC236}">
                  <a16:creationId xmlns:a16="http://schemas.microsoft.com/office/drawing/2014/main" id="{F678AFFF-7C5F-3C49-B3E8-726DF6E65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1" name="AutoShape 28">
            <a:extLst>
              <a:ext uri="{FF2B5EF4-FFF2-40B4-BE49-F238E27FC236}">
                <a16:creationId xmlns:a16="http://schemas.microsoft.com/office/drawing/2014/main" id="{791D2BCA-5EB0-614B-AE71-9E2350334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Times" pitchFamily="2" charset="0"/>
            </a:endParaRPr>
          </a:p>
        </p:txBody>
      </p:sp>
      <p:pic>
        <p:nvPicPr>
          <p:cNvPr id="43012" name="Picture 29" descr="0">
            <a:extLst>
              <a:ext uri="{FF2B5EF4-FFF2-40B4-BE49-F238E27FC236}">
                <a16:creationId xmlns:a16="http://schemas.microsoft.com/office/drawing/2014/main" id="{AED9298C-2175-554F-A47D-09D33B02C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30" descr="1">
            <a:extLst>
              <a:ext uri="{FF2B5EF4-FFF2-40B4-BE49-F238E27FC236}">
                <a16:creationId xmlns:a16="http://schemas.microsoft.com/office/drawing/2014/main" id="{B8ACD28B-7EF8-5B4D-A7DC-3EC45FF59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943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31" descr="2">
            <a:extLst>
              <a:ext uri="{FF2B5EF4-FFF2-40B4-BE49-F238E27FC236}">
                <a16:creationId xmlns:a16="http://schemas.microsoft.com/office/drawing/2014/main" id="{2405EEC2-7604-3441-B496-96CC361FD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864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32" descr="7">
            <a:extLst>
              <a:ext uri="{FF2B5EF4-FFF2-40B4-BE49-F238E27FC236}">
                <a16:creationId xmlns:a16="http://schemas.microsoft.com/office/drawing/2014/main" id="{E49488DD-0488-374C-B66D-651609F4F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715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33" descr="8">
            <a:extLst>
              <a:ext uri="{FF2B5EF4-FFF2-40B4-BE49-F238E27FC236}">
                <a16:creationId xmlns:a16="http://schemas.microsoft.com/office/drawing/2014/main" id="{55F3EAB0-1895-574D-B3B0-3B1C403A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34" descr="9">
            <a:extLst>
              <a:ext uri="{FF2B5EF4-FFF2-40B4-BE49-F238E27FC236}">
                <a16:creationId xmlns:a16="http://schemas.microsoft.com/office/drawing/2014/main" id="{1CDD3BE6-4A58-E44C-8EDF-53C01DF5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038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35" descr="10">
            <a:extLst>
              <a:ext uri="{FF2B5EF4-FFF2-40B4-BE49-F238E27FC236}">
                <a16:creationId xmlns:a16="http://schemas.microsoft.com/office/drawing/2014/main" id="{A1F7AC92-6C68-2F45-A5CC-C45BC378B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48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36" descr="11">
            <a:extLst>
              <a:ext uri="{FF2B5EF4-FFF2-40B4-BE49-F238E27FC236}">
                <a16:creationId xmlns:a16="http://schemas.microsoft.com/office/drawing/2014/main" id="{83860750-3C1E-2141-9D2F-D736FCE5F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0" name="Picture 37" descr="12">
            <a:extLst>
              <a:ext uri="{FF2B5EF4-FFF2-40B4-BE49-F238E27FC236}">
                <a16:creationId xmlns:a16="http://schemas.microsoft.com/office/drawing/2014/main" id="{02C03EEE-ED4D-B247-877D-82C5B799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72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1" name="Picture 38" descr="13">
            <a:extLst>
              <a:ext uri="{FF2B5EF4-FFF2-40B4-BE49-F238E27FC236}">
                <a16:creationId xmlns:a16="http://schemas.microsoft.com/office/drawing/2014/main" id="{E30F0A6D-1672-4E49-9A52-AE0A89AC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2" name="Picture 39" descr="19">
            <a:extLst>
              <a:ext uri="{FF2B5EF4-FFF2-40B4-BE49-F238E27FC236}">
                <a16:creationId xmlns:a16="http://schemas.microsoft.com/office/drawing/2014/main" id="{BDB62855-0B10-8846-81A5-769A432B0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40" descr="20">
            <a:extLst>
              <a:ext uri="{FF2B5EF4-FFF2-40B4-BE49-F238E27FC236}">
                <a16:creationId xmlns:a16="http://schemas.microsoft.com/office/drawing/2014/main" id="{24E59780-1E3F-BE4A-897B-1662EDE0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41" descr="21">
            <a:extLst>
              <a:ext uri="{FF2B5EF4-FFF2-40B4-BE49-F238E27FC236}">
                <a16:creationId xmlns:a16="http://schemas.microsoft.com/office/drawing/2014/main" id="{6BD25EC7-4093-4F4C-9468-9A55D12EF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626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42" descr="22">
            <a:extLst>
              <a:ext uri="{FF2B5EF4-FFF2-40B4-BE49-F238E27FC236}">
                <a16:creationId xmlns:a16="http://schemas.microsoft.com/office/drawing/2014/main" id="{93BBE32B-C5A2-214B-BD99-D55C42FE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019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43" descr="16">
            <a:extLst>
              <a:ext uri="{FF2B5EF4-FFF2-40B4-BE49-F238E27FC236}">
                <a16:creationId xmlns:a16="http://schemas.microsoft.com/office/drawing/2014/main" id="{F5554A5F-AF6B-8E42-8ED8-7F4DA518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958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44" descr="17">
            <a:extLst>
              <a:ext uri="{FF2B5EF4-FFF2-40B4-BE49-F238E27FC236}">
                <a16:creationId xmlns:a16="http://schemas.microsoft.com/office/drawing/2014/main" id="{C9187B1E-00A1-EC42-9028-A70E34B5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810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45" descr="18">
            <a:extLst>
              <a:ext uri="{FF2B5EF4-FFF2-40B4-BE49-F238E27FC236}">
                <a16:creationId xmlns:a16="http://schemas.microsoft.com/office/drawing/2014/main" id="{33FBD854-FC36-5B42-ABD6-336A84651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7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46" descr="6">
            <a:extLst>
              <a:ext uri="{FF2B5EF4-FFF2-40B4-BE49-F238E27FC236}">
                <a16:creationId xmlns:a16="http://schemas.microsoft.com/office/drawing/2014/main" id="{54109A69-3DB9-314B-8184-8DC4A7C8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0292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0" name="Picture 47" descr="5">
            <a:extLst>
              <a:ext uri="{FF2B5EF4-FFF2-40B4-BE49-F238E27FC236}">
                <a16:creationId xmlns:a16="http://schemas.microsoft.com/office/drawing/2014/main" id="{9994BB30-0E71-B54A-A318-26ED5B68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953000"/>
            <a:ext cx="8763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A3EA8EE8-78C7-C34C-8312-83117F8F6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Results</a:t>
            </a:r>
          </a:p>
        </p:txBody>
      </p:sp>
      <p:grpSp>
        <p:nvGrpSpPr>
          <p:cNvPr id="45058" name="Group 3">
            <a:extLst>
              <a:ext uri="{FF2B5EF4-FFF2-40B4-BE49-F238E27FC236}">
                <a16:creationId xmlns:a16="http://schemas.microsoft.com/office/drawing/2014/main" id="{D44601CC-A46E-0447-A8DE-5E25B6B5FE4F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143000"/>
            <a:ext cx="5943600" cy="2470150"/>
            <a:chOff x="0" y="720"/>
            <a:chExt cx="5562" cy="2312"/>
          </a:xfrm>
        </p:grpSpPr>
        <p:grpSp>
          <p:nvGrpSpPr>
            <p:cNvPr id="45062" name="Group 4">
              <a:extLst>
                <a:ext uri="{FF2B5EF4-FFF2-40B4-BE49-F238E27FC236}">
                  <a16:creationId xmlns:a16="http://schemas.microsoft.com/office/drawing/2014/main" id="{F5145840-4227-7C49-BFFD-23F274ACF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2276"/>
              <a:ext cx="5515" cy="756"/>
              <a:chOff x="48" y="2330"/>
              <a:chExt cx="5515" cy="756"/>
            </a:xfrm>
          </p:grpSpPr>
          <p:pic>
            <p:nvPicPr>
              <p:cNvPr id="45081" name="Picture 5" descr="13">
                <a:extLst>
                  <a:ext uri="{FF2B5EF4-FFF2-40B4-BE49-F238E27FC236}">
                    <a16:creationId xmlns:a16="http://schemas.microsoft.com/office/drawing/2014/main" id="{D3B7FDB0-3F28-3F4F-91A9-8475C49EFC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1" y="2528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82" name="Picture 6" descr="14">
                <a:extLst>
                  <a:ext uri="{FF2B5EF4-FFF2-40B4-BE49-F238E27FC236}">
                    <a16:creationId xmlns:a16="http://schemas.microsoft.com/office/drawing/2014/main" id="{6C67A9F3-5C89-0E42-AEDF-AF1BB989A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" y="2544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83" name="Picture 7" descr="15">
                <a:extLst>
                  <a:ext uri="{FF2B5EF4-FFF2-40B4-BE49-F238E27FC236}">
                    <a16:creationId xmlns:a16="http://schemas.microsoft.com/office/drawing/2014/main" id="{EE454375-2FA6-4742-87CE-22D3B2241E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" y="2330"/>
                <a:ext cx="533" cy="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84" name="Picture 8" descr="16">
                <a:extLst>
                  <a:ext uri="{FF2B5EF4-FFF2-40B4-BE49-F238E27FC236}">
                    <a16:creationId xmlns:a16="http://schemas.microsoft.com/office/drawing/2014/main" id="{2BB59D69-9E4E-274D-A1FC-D1370295A3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" y="2550"/>
                <a:ext cx="749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85" name="Picture 9" descr="17">
                <a:extLst>
                  <a:ext uri="{FF2B5EF4-FFF2-40B4-BE49-F238E27FC236}">
                    <a16:creationId xmlns:a16="http://schemas.microsoft.com/office/drawing/2014/main" id="{CE5099CD-3D1B-4D41-ABB5-89DBCD37AC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9" y="2548"/>
                <a:ext cx="749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86" name="Picture 10" descr="18">
                <a:extLst>
                  <a:ext uri="{FF2B5EF4-FFF2-40B4-BE49-F238E27FC236}">
                    <a16:creationId xmlns:a16="http://schemas.microsoft.com/office/drawing/2014/main" id="{3DC1DBB9-01DB-344B-B817-646962E45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8" y="2541"/>
                <a:ext cx="749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87" name="Picture 11" descr="19">
                <a:extLst>
                  <a:ext uri="{FF2B5EF4-FFF2-40B4-BE49-F238E27FC236}">
                    <a16:creationId xmlns:a16="http://schemas.microsoft.com/office/drawing/2014/main" id="{3C6B9397-BAEF-AF42-8A86-40EC1E445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3" y="2532"/>
                <a:ext cx="749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88" name="Picture 12" descr="20">
                <a:extLst>
                  <a:ext uri="{FF2B5EF4-FFF2-40B4-BE49-F238E27FC236}">
                    <a16:creationId xmlns:a16="http://schemas.microsoft.com/office/drawing/2014/main" id="{CC561D8D-57D4-0946-B27D-3B7470AB93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" y="2632"/>
                <a:ext cx="57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5063" name="Group 13">
              <a:extLst>
                <a:ext uri="{FF2B5EF4-FFF2-40B4-BE49-F238E27FC236}">
                  <a16:creationId xmlns:a16="http://schemas.microsoft.com/office/drawing/2014/main" id="{915FDA2F-380C-0549-BF06-F8BD7D973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720"/>
              <a:ext cx="5379" cy="823"/>
              <a:chOff x="0" y="720"/>
              <a:chExt cx="5379" cy="823"/>
            </a:xfrm>
          </p:grpSpPr>
          <p:pic>
            <p:nvPicPr>
              <p:cNvPr id="45074" name="Picture 14" descr="0">
                <a:extLst>
                  <a:ext uri="{FF2B5EF4-FFF2-40B4-BE49-F238E27FC236}">
                    <a16:creationId xmlns:a16="http://schemas.microsoft.com/office/drawing/2014/main" id="{D4768613-03D9-AE44-BEBF-628410C694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008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75" name="Picture 15" descr="1">
                <a:extLst>
                  <a:ext uri="{FF2B5EF4-FFF2-40B4-BE49-F238E27FC236}">
                    <a16:creationId xmlns:a16="http://schemas.microsoft.com/office/drawing/2014/main" id="{9FD83E12-DE58-A142-AFA6-42471862C0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" y="1008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76" name="Picture 16" descr="2">
                <a:extLst>
                  <a:ext uri="{FF2B5EF4-FFF2-40B4-BE49-F238E27FC236}">
                    <a16:creationId xmlns:a16="http://schemas.microsoft.com/office/drawing/2014/main" id="{744C28A2-C1EA-0D4C-B5E3-288131CDC1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" y="737"/>
                <a:ext cx="1116" cy="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77" name="Picture 17" descr="3">
                <a:extLst>
                  <a:ext uri="{FF2B5EF4-FFF2-40B4-BE49-F238E27FC236}">
                    <a16:creationId xmlns:a16="http://schemas.microsoft.com/office/drawing/2014/main" id="{7C989E7F-ABD3-CA4C-BA59-F6B35DA211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7" y="1010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78" name="Picture 18" descr="4">
                <a:extLst>
                  <a:ext uri="{FF2B5EF4-FFF2-40B4-BE49-F238E27FC236}">
                    <a16:creationId xmlns:a16="http://schemas.microsoft.com/office/drawing/2014/main" id="{DAFF5D02-42D7-B14D-88DD-2AA10CA9B3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" y="1001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79" name="Picture 19" descr="12">
                <a:extLst>
                  <a:ext uri="{FF2B5EF4-FFF2-40B4-BE49-F238E27FC236}">
                    <a16:creationId xmlns:a16="http://schemas.microsoft.com/office/drawing/2014/main" id="{923D842B-CA95-2044-8248-5C4C77477A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9" y="1001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80" name="Picture 20" descr="22">
                <a:extLst>
                  <a:ext uri="{FF2B5EF4-FFF2-40B4-BE49-F238E27FC236}">
                    <a16:creationId xmlns:a16="http://schemas.microsoft.com/office/drawing/2014/main" id="{D628F95C-0D50-404C-86F6-5C0CA9AF09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3" y="720"/>
                <a:ext cx="586" cy="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5064" name="Group 21">
              <a:extLst>
                <a:ext uri="{FF2B5EF4-FFF2-40B4-BE49-F238E27FC236}">
                  <a16:creationId xmlns:a16="http://schemas.microsoft.com/office/drawing/2014/main" id="{82965117-D970-CA4A-BC0D-3B71E39886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530"/>
              <a:ext cx="5562" cy="751"/>
              <a:chOff x="-3" y="1518"/>
              <a:chExt cx="5562" cy="751"/>
            </a:xfrm>
          </p:grpSpPr>
          <p:pic>
            <p:nvPicPr>
              <p:cNvPr id="45065" name="Picture 22" descr="5">
                <a:extLst>
                  <a:ext uri="{FF2B5EF4-FFF2-40B4-BE49-F238E27FC236}">
                    <a16:creationId xmlns:a16="http://schemas.microsoft.com/office/drawing/2014/main" id="{D51987FE-AC29-0942-99A6-A96F88735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8" y="1731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66" name="Picture 23" descr="6">
                <a:extLst>
                  <a:ext uri="{FF2B5EF4-FFF2-40B4-BE49-F238E27FC236}">
                    <a16:creationId xmlns:a16="http://schemas.microsoft.com/office/drawing/2014/main" id="{7698D0B7-73E3-CA45-A76E-E084DCBF08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8" y="1727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67" name="Picture 24" descr="7">
                <a:extLst>
                  <a:ext uri="{FF2B5EF4-FFF2-40B4-BE49-F238E27FC236}">
                    <a16:creationId xmlns:a16="http://schemas.microsoft.com/office/drawing/2014/main" id="{D533359C-9263-914B-91A1-22487E6A3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" y="1736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68" name="Picture 25" descr="8">
                <a:extLst>
                  <a:ext uri="{FF2B5EF4-FFF2-40B4-BE49-F238E27FC236}">
                    <a16:creationId xmlns:a16="http://schemas.microsoft.com/office/drawing/2014/main" id="{FF6CC256-4ED1-254B-8FBB-28F90EA06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" y="1734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69" name="Picture 26" descr="9">
                <a:extLst>
                  <a:ext uri="{FF2B5EF4-FFF2-40B4-BE49-F238E27FC236}">
                    <a16:creationId xmlns:a16="http://schemas.microsoft.com/office/drawing/2014/main" id="{1838B080-4800-944C-8C2D-9136A64555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" y="1736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70" name="Picture 27" descr="10">
                <a:extLst>
                  <a:ext uri="{FF2B5EF4-FFF2-40B4-BE49-F238E27FC236}">
                    <a16:creationId xmlns:a16="http://schemas.microsoft.com/office/drawing/2014/main" id="{A7024356-1BCA-2F4B-9B6B-898061A5B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7" y="1526"/>
                <a:ext cx="533" cy="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71" name="Picture 28" descr="11">
                <a:extLst>
                  <a:ext uri="{FF2B5EF4-FFF2-40B4-BE49-F238E27FC236}">
                    <a16:creationId xmlns:a16="http://schemas.microsoft.com/office/drawing/2014/main" id="{2A92D2E5-817B-2A4C-AA0B-3DB35948CA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1" y="1518"/>
                <a:ext cx="533" cy="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72" name="Picture 29" descr="21">
                <a:extLst>
                  <a:ext uri="{FF2B5EF4-FFF2-40B4-BE49-F238E27FC236}">
                    <a16:creationId xmlns:a16="http://schemas.microsoft.com/office/drawing/2014/main" id="{ED85948F-87FF-7D45-AB96-B3092208D6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9" y="1795"/>
                <a:ext cx="600" cy="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073" name="Picture 30" descr="23">
                <a:extLst>
                  <a:ext uri="{FF2B5EF4-FFF2-40B4-BE49-F238E27FC236}">
                    <a16:creationId xmlns:a16="http://schemas.microsoft.com/office/drawing/2014/main" id="{AEB70C46-0AB7-5A44-98F2-3EC38D7B74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880"/>
                <a:ext cx="25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5059" name="Picture 31" descr="annapurnaSmall">
            <a:extLst>
              <a:ext uri="{FF2B5EF4-FFF2-40B4-BE49-F238E27FC236}">
                <a16:creationId xmlns:a16="http://schemas.microsoft.com/office/drawing/2014/main" id="{789D9E2B-E951-3440-8B72-00844E527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4052888"/>
            <a:ext cx="9012237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2" descr="ffridd4">
            <a:extLst>
              <a:ext uri="{FF2B5EF4-FFF2-40B4-BE49-F238E27FC236}">
                <a16:creationId xmlns:a16="http://schemas.microsoft.com/office/drawing/2014/main" id="{E3A34B6B-68B0-754C-A5DE-53F4551F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029200"/>
            <a:ext cx="225266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AutoShape 33">
            <a:extLst>
              <a:ext uri="{FF2B5EF4-FFF2-40B4-BE49-F238E27FC236}">
                <a16:creationId xmlns:a16="http://schemas.microsoft.com/office/drawing/2014/main" id="{AC9754D9-5312-2944-B70E-AB72607B6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35280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65854-8ECC-BA49-A393-DDBD004A68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	Fitting: find the parameters of a model that best fit the data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/>
              <a:t>	Alignment: find the parameters of the transformation that best align matched points</a:t>
            </a:r>
          </a:p>
          <a:p>
            <a:pPr lvl="1">
              <a:buFontTx/>
              <a:buNone/>
            </a:pPr>
            <a:endParaRPr lang="en-US" altLang="en-US"/>
          </a:p>
          <a:p>
            <a:pPr lvl="2"/>
            <a:endParaRPr lang="en-US" altLang="en-US"/>
          </a:p>
        </p:txBody>
      </p:sp>
      <p:sp>
        <p:nvSpPr>
          <p:cNvPr id="47106" name="Title 3">
            <a:extLst>
              <a:ext uri="{FF2B5EF4-FFF2-40B4-BE49-F238E27FC236}">
                <a16:creationId xmlns:a16="http://schemas.microsoft.com/office/drawing/2014/main" id="{447F883E-6062-3141-93ED-7EFE61088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and alignment</a:t>
            </a: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014455A5-232A-FB41-9E84-CF6AD8574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648200"/>
            <a:ext cx="46482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>
            <a:extLst>
              <a:ext uri="{FF2B5EF4-FFF2-40B4-BE49-F238E27FC236}">
                <a16:creationId xmlns:a16="http://schemas.microsoft.com/office/drawing/2014/main" id="{2AAD5637-DF8D-9540-ADFD-B69DA86855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1ECFF338-BDD0-7A41-BA84-4859938319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Correspondence: matching points, patches, edges, or regions across images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171" name="Picture 2" descr="http://blog.chron.com/goodmombadmom/files/legacy/Br%20stop%20sign%202%20copy.jpg">
            <a:extLst>
              <a:ext uri="{FF2B5EF4-FFF2-40B4-BE49-F238E27FC236}">
                <a16:creationId xmlns:a16="http://schemas.microsoft.com/office/drawing/2014/main" id="{917DC476-491E-6149-AB1A-FD69F00DD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r="24120" b="6261"/>
          <a:stretch>
            <a:fillRect/>
          </a:stretch>
        </p:blipFill>
        <p:spPr bwMode="auto">
          <a:xfrm>
            <a:off x="1193800" y="2927350"/>
            <a:ext cx="1987550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http://www.freefoto.com/images/41/15/41_15_85---Stop-Sign_web.jpg">
            <a:extLst>
              <a:ext uri="{FF2B5EF4-FFF2-40B4-BE49-F238E27FC236}">
                <a16:creationId xmlns:a16="http://schemas.microsoft.com/office/drawing/2014/main" id="{55C57D7C-5294-DC4F-B15A-1D69E29E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168650"/>
            <a:ext cx="1600200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2" descr="http://blog.chron.com/goodmombadmom/files/legacy/Br%20stop%20sign%202%20copy.jpg">
            <a:extLst>
              <a:ext uri="{FF2B5EF4-FFF2-40B4-BE49-F238E27FC236}">
                <a16:creationId xmlns:a16="http://schemas.microsoft.com/office/drawing/2014/main" id="{E4152118-D3E4-404B-AC85-E8810AC36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30582" r="48683" b="53894"/>
          <a:stretch>
            <a:fillRect/>
          </a:stretch>
        </p:blipFill>
        <p:spPr bwMode="auto">
          <a:xfrm>
            <a:off x="3556000" y="3844925"/>
            <a:ext cx="5016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4" descr="http://www.freefoto.com/images/41/15/41_15_85---Stop-Sign_web.jpg">
            <a:extLst>
              <a:ext uri="{FF2B5EF4-FFF2-40B4-BE49-F238E27FC236}">
                <a16:creationId xmlns:a16="http://schemas.microsoft.com/office/drawing/2014/main" id="{10EC721B-D923-EE4D-A4DA-9E122E51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5" t="32785" r="29762" b="42061"/>
          <a:stretch>
            <a:fillRect/>
          </a:stretch>
        </p:blipFill>
        <p:spPr bwMode="auto">
          <a:xfrm>
            <a:off x="4356100" y="3803650"/>
            <a:ext cx="47625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313262-366D-8E4D-BB5F-5C9D76FD2DC1}"/>
              </a:ext>
            </a:extLst>
          </p:cNvPr>
          <p:cNvSpPr/>
          <p:nvPr/>
        </p:nvSpPr>
        <p:spPr>
          <a:xfrm>
            <a:off x="1933575" y="3475038"/>
            <a:ext cx="685800" cy="887412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MS PGothic" charset="0"/>
              <a:cs typeface="MS PGothic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21A891-C41F-B94C-81DF-F9E3C242E98D}"/>
              </a:ext>
            </a:extLst>
          </p:cNvPr>
          <p:cNvSpPr/>
          <p:nvPr/>
        </p:nvSpPr>
        <p:spPr>
          <a:xfrm>
            <a:off x="5772150" y="3803650"/>
            <a:ext cx="685800" cy="887413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MS PGothic" charset="0"/>
              <a:cs typeface="MS PGothic" charset="0"/>
            </a:endParaRPr>
          </a:p>
        </p:txBody>
      </p:sp>
      <p:sp>
        <p:nvSpPr>
          <p:cNvPr id="7177" name="TextBox 9">
            <a:extLst>
              <a:ext uri="{FF2B5EF4-FFF2-40B4-BE49-F238E27FC236}">
                <a16:creationId xmlns:a16="http://schemas.microsoft.com/office/drawing/2014/main" id="{911E1EF8-A0A7-9A45-9C9F-CB19AEC2C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3200" y="3851275"/>
            <a:ext cx="393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≈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8EADB7-5247-DA4F-BCBC-EF4C1623EB80}"/>
              </a:ext>
            </a:extLst>
          </p:cNvPr>
          <p:cNvCxnSpPr/>
          <p:nvPr/>
        </p:nvCxnSpPr>
        <p:spPr>
          <a:xfrm>
            <a:off x="2619375" y="3919538"/>
            <a:ext cx="784225" cy="18415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074860-C9AA-274B-A84B-867548191B45}"/>
              </a:ext>
            </a:extLst>
          </p:cNvPr>
          <p:cNvCxnSpPr/>
          <p:nvPr/>
        </p:nvCxnSpPr>
        <p:spPr>
          <a:xfrm flipH="1">
            <a:off x="4832350" y="4191000"/>
            <a:ext cx="939800" cy="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E6275A64-F411-B343-B027-C0A4D2FCE0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Checkerboard</a:t>
            </a:r>
          </a:p>
        </p:txBody>
      </p:sp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67E8157D-2093-1E44-BD37-815BBDE62D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Often used in camera calibration</a:t>
            </a:r>
          </a:p>
        </p:txBody>
      </p:sp>
      <p:sp>
        <p:nvSpPr>
          <p:cNvPr id="48131" name="TextBox 3">
            <a:extLst>
              <a:ext uri="{FF2B5EF4-FFF2-40B4-BE49-F238E27FC236}">
                <a16:creationId xmlns:a16="http://schemas.microsoft.com/office/drawing/2014/main" id="{38863E37-9CDA-3446-BA55-DF7C3DB58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" y="43688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B64DC456-0136-CF4C-894D-C99E04F36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18422"/>
            <a:ext cx="48006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89867C-C7DB-E546-AF51-62774E21C3ED}"/>
              </a:ext>
            </a:extLst>
          </p:cNvPr>
          <p:cNvSpPr/>
          <p:nvPr/>
        </p:nvSpPr>
        <p:spPr>
          <a:xfrm>
            <a:off x="342900" y="591708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See </a:t>
            </a:r>
            <a:r>
              <a:rPr lang="en-US" b="0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b="0" dirty="0" err="1">
                <a:solidFill>
                  <a:schemeClr val="bg1"/>
                </a:solidFill>
                <a:hlinkClick r:id="rId4"/>
              </a:rPr>
              <a:t>docs.opencv.org</a:t>
            </a:r>
            <a:r>
              <a:rPr lang="en-US" b="0" dirty="0">
                <a:solidFill>
                  <a:schemeClr val="bg1"/>
                </a:solidFill>
                <a:hlinkClick r:id="rId4"/>
              </a:rPr>
              <a:t>/master/d9/dab/</a:t>
            </a:r>
            <a:r>
              <a:rPr lang="en-US" b="0" dirty="0" err="1">
                <a:solidFill>
                  <a:schemeClr val="bg1"/>
                </a:solidFill>
                <a:hlinkClick r:id="rId4"/>
              </a:rPr>
              <a:t>tutorial_homography.html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b="0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US" b="0" dirty="0" err="1">
                <a:solidFill>
                  <a:schemeClr val="bg1"/>
                </a:solidFill>
                <a:hlinkClick r:id="rId5"/>
              </a:rPr>
              <a:t>www.mathworks.com</a:t>
            </a:r>
            <a:r>
              <a:rPr lang="en-US" b="0" dirty="0">
                <a:solidFill>
                  <a:schemeClr val="bg1"/>
                </a:solidFill>
                <a:hlinkClick r:id="rId5"/>
              </a:rPr>
              <a:t>/help/vision/ref/</a:t>
            </a:r>
            <a:r>
              <a:rPr lang="en-US" b="0" dirty="0" err="1">
                <a:solidFill>
                  <a:schemeClr val="bg1"/>
                </a:solidFill>
                <a:hlinkClick r:id="rId5"/>
              </a:rPr>
              <a:t>estimatecameraparameters.html</a:t>
            </a:r>
            <a:endParaRPr lang="en-US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450BAE70-73EF-DD4C-868B-84264248B9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and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AE0C-81F1-3445-9EEE-9206A1021F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Design challenges</a:t>
            </a:r>
          </a:p>
          <a:p>
            <a:pPr lvl="1"/>
            <a:r>
              <a:rPr lang="en-US" altLang="en-US"/>
              <a:t>Design a suitable </a:t>
            </a:r>
            <a:r>
              <a:rPr lang="en-US" altLang="en-US" b="1"/>
              <a:t>goodness of fit</a:t>
            </a:r>
            <a:r>
              <a:rPr lang="en-US" altLang="en-US"/>
              <a:t> measure</a:t>
            </a:r>
          </a:p>
          <a:p>
            <a:pPr lvl="2"/>
            <a:r>
              <a:rPr lang="en-US" altLang="en-US"/>
              <a:t>Similarity should reflect application goals</a:t>
            </a:r>
          </a:p>
          <a:p>
            <a:pPr lvl="2"/>
            <a:r>
              <a:rPr lang="en-US" altLang="en-US"/>
              <a:t>Encode robustness to outliers and noise</a:t>
            </a:r>
          </a:p>
          <a:p>
            <a:pPr lvl="1"/>
            <a:r>
              <a:rPr lang="en-US" altLang="en-US"/>
              <a:t>Design an </a:t>
            </a:r>
            <a:r>
              <a:rPr lang="en-US" altLang="en-US" b="1"/>
              <a:t>optimization</a:t>
            </a:r>
            <a:r>
              <a:rPr lang="en-US" altLang="en-US"/>
              <a:t> method</a:t>
            </a:r>
          </a:p>
          <a:p>
            <a:pPr lvl="2"/>
            <a:r>
              <a:rPr lang="en-US" altLang="en-US"/>
              <a:t>Avoid local optima</a:t>
            </a:r>
          </a:p>
          <a:p>
            <a:pPr lvl="2"/>
            <a:r>
              <a:rPr lang="en-US" altLang="en-US"/>
              <a:t>Find best parameters quickly</a:t>
            </a:r>
          </a:p>
          <a:p>
            <a:pPr lvl="1">
              <a:buFontTx/>
              <a:buNone/>
            </a:pPr>
            <a:endParaRPr lang="en-US" altLang="en-US"/>
          </a:p>
          <a:p>
            <a:pPr lvl="2"/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64E0427C-D86A-B843-81D7-BF8C37241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Fitting and alignment: Methods</a:t>
            </a:r>
          </a:p>
        </p:txBody>
      </p:sp>
      <p:sp>
        <p:nvSpPr>
          <p:cNvPr id="50178" name="Content Placeholder 3">
            <a:extLst>
              <a:ext uri="{FF2B5EF4-FFF2-40B4-BE49-F238E27FC236}">
                <a16:creationId xmlns:a16="http://schemas.microsoft.com/office/drawing/2014/main" id="{657B61F0-88EB-644A-9DA6-5B62225143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 sz="3000"/>
          </a:p>
          <a:p>
            <a:pPr>
              <a:lnSpc>
                <a:spcPct val="90000"/>
              </a:lnSpc>
            </a:pPr>
            <a:r>
              <a:rPr lang="en-US" altLang="en-US" sz="3000"/>
              <a:t>Global optimization / Search for parameters</a:t>
            </a:r>
          </a:p>
          <a:p>
            <a:pPr lvl="1">
              <a:lnSpc>
                <a:spcPct val="90000"/>
              </a:lnSpc>
            </a:pPr>
            <a:r>
              <a:rPr lang="en-US" altLang="en-US" sz="2600"/>
              <a:t>Least squares fit</a:t>
            </a:r>
          </a:p>
          <a:p>
            <a:pPr lvl="1">
              <a:lnSpc>
                <a:spcPct val="90000"/>
              </a:lnSpc>
            </a:pPr>
            <a:r>
              <a:rPr lang="en-US" altLang="en-US" sz="2600"/>
              <a:t>Robust least squares</a:t>
            </a:r>
          </a:p>
          <a:p>
            <a:pPr lvl="1">
              <a:lnSpc>
                <a:spcPct val="90000"/>
              </a:lnSpc>
            </a:pPr>
            <a:r>
              <a:rPr lang="en-US" altLang="en-US" sz="2600"/>
              <a:t>Iterative closest point (ICP)</a:t>
            </a:r>
          </a:p>
          <a:p>
            <a:pPr>
              <a:lnSpc>
                <a:spcPct val="90000"/>
              </a:lnSpc>
            </a:pPr>
            <a:endParaRPr lang="en-US" altLang="en-US" sz="3000"/>
          </a:p>
          <a:p>
            <a:pPr>
              <a:lnSpc>
                <a:spcPct val="90000"/>
              </a:lnSpc>
            </a:pPr>
            <a:r>
              <a:rPr lang="en-US" altLang="en-US" sz="3000"/>
              <a:t>Hypothesize and test</a:t>
            </a:r>
          </a:p>
          <a:p>
            <a:pPr lvl="1">
              <a:lnSpc>
                <a:spcPct val="90000"/>
              </a:lnSpc>
            </a:pPr>
            <a:r>
              <a:rPr lang="en-US" altLang="en-US" sz="2600"/>
              <a:t>Generalized Hough transform</a:t>
            </a:r>
          </a:p>
          <a:p>
            <a:pPr lvl="1">
              <a:lnSpc>
                <a:spcPct val="90000"/>
              </a:lnSpc>
            </a:pPr>
            <a:r>
              <a:rPr lang="en-US" altLang="en-US" sz="2600"/>
              <a:t>RANSAC</a:t>
            </a:r>
          </a:p>
          <a:p>
            <a:pPr>
              <a:lnSpc>
                <a:spcPct val="90000"/>
              </a:lnSpc>
            </a:pPr>
            <a:endParaRPr lang="en-US" altLang="en-US"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>
            <a:extLst>
              <a:ext uri="{FF2B5EF4-FFF2-40B4-BE49-F238E27FC236}">
                <a16:creationId xmlns:a16="http://schemas.microsoft.com/office/drawing/2014/main" id="{4AB43BEC-D442-FC4A-B684-DE0A47D48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89050"/>
            <a:ext cx="25146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Rectangle 3">
            <a:extLst>
              <a:ext uri="{FF2B5EF4-FFF2-40B4-BE49-F238E27FC236}">
                <a16:creationId xmlns:a16="http://schemas.microsoft.com/office/drawing/2014/main" id="{60A98ED2-3CCF-5F4A-B82D-91DC739768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 squares line fitting</a:t>
            </a:r>
          </a:p>
        </p:txBody>
      </p:sp>
      <p:graphicFrame>
        <p:nvGraphicFramePr>
          <p:cNvPr id="3075" name="Object 6">
            <a:extLst>
              <a:ext uri="{FF2B5EF4-FFF2-40B4-BE49-F238E27FC236}">
                <a16:creationId xmlns:a16="http://schemas.microsoft.com/office/drawing/2014/main" id="{0DF2526E-5F7E-DF46-8F06-A931CB29361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133600" y="3352800"/>
          <a:ext cx="6321425" cy="156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3" name="Equation" r:id="rId5" imgW="4457700" imgH="1104900" progId="Equation.3">
                  <p:embed/>
                </p:oleObj>
              </mc:Choice>
              <mc:Fallback>
                <p:oleObj name="Equation" r:id="rId5" imgW="4457700" imgH="11049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352800"/>
                        <a:ext cx="6321425" cy="15668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4" name="Rectangle 4">
            <a:extLst>
              <a:ext uri="{FF2B5EF4-FFF2-40B4-BE49-F238E27FC236}">
                <a16:creationId xmlns:a16="http://schemas.microsoft.com/office/drawing/2014/main" id="{B5EA87E3-1F35-0F4E-8F70-BD9039F654A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295400"/>
            <a:ext cx="4114800" cy="5257800"/>
          </a:xfrm>
        </p:spPr>
        <p:txBody>
          <a:bodyPr/>
          <a:lstStyle/>
          <a:p>
            <a:pPr marL="0" indent="0"/>
            <a:r>
              <a:rPr lang="en-US" altLang="en-US" sz="2000"/>
              <a:t> Data: </a:t>
            </a:r>
            <a:r>
              <a:rPr lang="en-US" altLang="en-US" sz="2000">
                <a:latin typeface="Times New Roman" panose="02020603050405020304" pitchFamily="18" charset="0"/>
              </a:rPr>
              <a:t>(</a:t>
            </a:r>
            <a:r>
              <a:rPr lang="en-US" altLang="en-US" sz="2000" i="1">
                <a:latin typeface="Times New Roman" panose="02020603050405020304" pitchFamily="18" charset="0"/>
              </a:rPr>
              <a:t>x</a:t>
            </a:r>
            <a:r>
              <a:rPr lang="en-US" altLang="en-US" sz="2000" baseline="-25000">
                <a:latin typeface="Times New Roman" panose="02020603050405020304" pitchFamily="18" charset="0"/>
              </a:rPr>
              <a:t>1</a:t>
            </a:r>
            <a:r>
              <a:rPr lang="en-US" altLang="en-US" sz="2000">
                <a:latin typeface="Times New Roman" panose="02020603050405020304" pitchFamily="18" charset="0"/>
              </a:rPr>
              <a:t>, </a:t>
            </a:r>
            <a:r>
              <a:rPr lang="en-US" altLang="en-US" sz="2000" i="1">
                <a:latin typeface="Times New Roman" panose="02020603050405020304" pitchFamily="18" charset="0"/>
              </a:rPr>
              <a:t>y</a:t>
            </a:r>
            <a:r>
              <a:rPr lang="en-US" altLang="en-US" sz="2000" baseline="-25000">
                <a:latin typeface="Times New Roman" panose="02020603050405020304" pitchFamily="18" charset="0"/>
              </a:rPr>
              <a:t>1</a:t>
            </a:r>
            <a:r>
              <a:rPr lang="en-US" altLang="en-US" sz="2000">
                <a:latin typeface="Times New Roman" panose="02020603050405020304" pitchFamily="18" charset="0"/>
              </a:rPr>
              <a:t>), …, (</a:t>
            </a:r>
            <a:r>
              <a:rPr lang="en-US" altLang="en-US" sz="2000" i="1">
                <a:latin typeface="Times New Roman" panose="02020603050405020304" pitchFamily="18" charset="0"/>
              </a:rPr>
              <a:t>x</a:t>
            </a:r>
            <a:r>
              <a:rPr lang="en-US" altLang="en-US" sz="2000" i="1" baseline="-25000">
                <a:latin typeface="Times New Roman" panose="02020603050405020304" pitchFamily="18" charset="0"/>
              </a:rPr>
              <a:t>n</a:t>
            </a:r>
            <a:r>
              <a:rPr lang="en-US" altLang="en-US" sz="2000">
                <a:latin typeface="Times New Roman" panose="02020603050405020304" pitchFamily="18" charset="0"/>
              </a:rPr>
              <a:t>, </a:t>
            </a:r>
            <a:r>
              <a:rPr lang="en-US" altLang="en-US" sz="2000" i="1">
                <a:latin typeface="Times New Roman" panose="02020603050405020304" pitchFamily="18" charset="0"/>
              </a:rPr>
              <a:t>y</a:t>
            </a:r>
            <a:r>
              <a:rPr lang="en-US" altLang="en-US" sz="2000" i="1" baseline="-25000">
                <a:latin typeface="Times New Roman" panose="02020603050405020304" pitchFamily="18" charset="0"/>
              </a:rPr>
              <a:t>n</a:t>
            </a:r>
            <a:r>
              <a:rPr lang="en-US" altLang="en-US" sz="2000">
                <a:latin typeface="Times New Roman" panose="02020603050405020304" pitchFamily="18" charset="0"/>
              </a:rPr>
              <a:t>)</a:t>
            </a:r>
          </a:p>
          <a:p>
            <a:pPr marL="0" indent="0"/>
            <a:r>
              <a:rPr lang="en-US" altLang="en-US" sz="2000"/>
              <a:t> Line equation: </a:t>
            </a:r>
            <a:r>
              <a:rPr lang="en-US" altLang="en-US" sz="2000" i="1">
                <a:latin typeface="Times New Roman" panose="02020603050405020304" pitchFamily="18" charset="0"/>
              </a:rPr>
              <a:t>y</a:t>
            </a:r>
            <a:r>
              <a:rPr lang="en-US" altLang="en-US" sz="2000" i="1" baseline="-25000">
                <a:latin typeface="Times New Roman" panose="02020603050405020304" pitchFamily="18" charset="0"/>
              </a:rPr>
              <a:t>i</a:t>
            </a:r>
            <a:r>
              <a:rPr lang="en-US" altLang="en-US" sz="2000" i="1">
                <a:latin typeface="Times New Roman" panose="02020603050405020304" pitchFamily="18" charset="0"/>
              </a:rPr>
              <a:t> = m</a:t>
            </a:r>
            <a:r>
              <a:rPr lang="en-US" altLang="en-US" sz="1200" i="1">
                <a:latin typeface="Times New Roman" panose="02020603050405020304" pitchFamily="18" charset="0"/>
              </a:rPr>
              <a:t> </a:t>
            </a:r>
            <a:r>
              <a:rPr lang="en-US" altLang="en-US" sz="2000" i="1">
                <a:latin typeface="Times New Roman" panose="02020603050405020304" pitchFamily="18" charset="0"/>
              </a:rPr>
              <a:t>x</a:t>
            </a:r>
            <a:r>
              <a:rPr lang="en-US" altLang="en-US" sz="2000" i="1" baseline="-25000">
                <a:latin typeface="Times New Roman" panose="02020603050405020304" pitchFamily="18" charset="0"/>
              </a:rPr>
              <a:t>i</a:t>
            </a:r>
            <a:r>
              <a:rPr lang="en-US" altLang="en-US" sz="2000" i="1">
                <a:latin typeface="Times New Roman" panose="02020603050405020304" pitchFamily="18" charset="0"/>
              </a:rPr>
              <a:t> + b</a:t>
            </a:r>
          </a:p>
          <a:p>
            <a:pPr marL="0" indent="0"/>
            <a:r>
              <a:rPr lang="en-US" altLang="en-US" sz="2000"/>
              <a:t> Find (</a:t>
            </a:r>
            <a:r>
              <a:rPr lang="en-US" altLang="en-US" sz="2000" i="1">
                <a:latin typeface="Times New Roman" panose="02020603050405020304" pitchFamily="18" charset="0"/>
              </a:rPr>
              <a:t>m</a:t>
            </a:r>
            <a:r>
              <a:rPr lang="en-US" altLang="en-US" sz="2000">
                <a:latin typeface="Times New Roman" panose="02020603050405020304" pitchFamily="18" charset="0"/>
              </a:rPr>
              <a:t>, </a:t>
            </a:r>
            <a:r>
              <a:rPr lang="en-US" altLang="en-US" sz="2000" i="1">
                <a:latin typeface="Times New Roman" panose="02020603050405020304" pitchFamily="18" charset="0"/>
              </a:rPr>
              <a:t>b</a:t>
            </a:r>
            <a:r>
              <a:rPr lang="en-US" altLang="en-US" sz="2000"/>
              <a:t>) to minimize </a:t>
            </a:r>
          </a:p>
        </p:txBody>
      </p:sp>
      <p:graphicFrame>
        <p:nvGraphicFramePr>
          <p:cNvPr id="1660933" name="Object 5">
            <a:extLst>
              <a:ext uri="{FF2B5EF4-FFF2-40B4-BE49-F238E27FC236}">
                <a16:creationId xmlns:a16="http://schemas.microsoft.com/office/drawing/2014/main" id="{57CC850E-658B-6C45-8686-D39F9A03E1CF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1750" y="5138738"/>
          <a:ext cx="29400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4" name="Equation" r:id="rId7" imgW="36576000" imgH="9652000" progId="Equation.3">
                  <p:embed/>
                </p:oleObj>
              </mc:Choice>
              <mc:Fallback>
                <p:oleObj name="Equation" r:id="rId7" imgW="36576000" imgH="96520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5138738"/>
                        <a:ext cx="2940050" cy="7762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8">
            <a:extLst>
              <a:ext uri="{FF2B5EF4-FFF2-40B4-BE49-F238E27FC236}">
                <a16:creationId xmlns:a16="http://schemas.microsoft.com/office/drawing/2014/main" id="{F0F9C323-11B0-8340-A838-88DC5F17BF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2462213"/>
          <a:ext cx="31242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5" name="Equation" r:id="rId9" imgW="33934400" imgH="6731000" progId="Equation.3">
                  <p:embed/>
                </p:oleObj>
              </mc:Choice>
              <mc:Fallback>
                <p:oleObj name="Equation" r:id="rId9" imgW="33934400" imgH="6731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462213"/>
                        <a:ext cx="3124200" cy="6191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7" name="Rectangle 9">
            <a:extLst>
              <a:ext uri="{FF2B5EF4-FFF2-40B4-BE49-F238E27FC236}">
                <a16:creationId xmlns:a16="http://schemas.microsoft.com/office/drawing/2014/main" id="{ED6D0903-958D-6A45-862C-10F61566A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75" y="2057400"/>
            <a:ext cx="92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en-US" sz="2400" i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400" i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2400" i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1208" name="Rectangle 10">
            <a:extLst>
              <a:ext uri="{FF2B5EF4-FFF2-40B4-BE49-F238E27FC236}">
                <a16:creationId xmlns:a16="http://schemas.microsoft.com/office/drawing/2014/main" id="{506A0EA8-66C7-6F43-B3C0-72CBA1A35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214438"/>
            <a:ext cx="1284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chemeClr val="tx1"/>
                </a:solidFill>
                <a:latin typeface="Times New Roman" panose="02020603050405020304" pitchFamily="18" charset="0"/>
              </a:rPr>
              <a:t>y=mx+b</a:t>
            </a: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D836A7DE-E3A2-8C49-85DE-ABA907D96E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3775" y="6129338"/>
          <a:ext cx="415766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6" name="Equation" r:id="rId11" imgW="48564800" imgH="5854700" progId="Equation.3">
                  <p:embed/>
                </p:oleObj>
              </mc:Choice>
              <mc:Fallback>
                <p:oleObj name="Equation" r:id="rId11" imgW="48564800" imgH="5854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3775" y="6129338"/>
                        <a:ext cx="4157663" cy="5000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E86F59A-576E-6B4A-BD61-69EAF84E0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443538"/>
            <a:ext cx="3194050" cy="4619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latin typeface="Arial" panose="020B0604020202020204" pitchFamily="34" charset="0"/>
              </a:rPr>
              <a:t>Matlab: </a:t>
            </a:r>
            <a:r>
              <a:rPr lang="en-US" altLang="en-US" sz="2400" b="0">
                <a:latin typeface="Courier New" panose="02070309020205020404" pitchFamily="49" charset="0"/>
              </a:rPr>
              <a:t>p = A \ y;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4">
            <a:extLst>
              <a:ext uri="{FF2B5EF4-FFF2-40B4-BE49-F238E27FC236}">
                <a16:creationId xmlns:a16="http://schemas.microsoft.com/office/drawing/2014/main" id="{44D1BAAC-C032-9C4D-9EDA-60A5B9479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 squares (global) optimization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0A456-9AD3-BE4A-8557-10404EAFBB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3000"/>
              <a:t>Good</a:t>
            </a:r>
          </a:p>
          <a:p>
            <a:pPr>
              <a:lnSpc>
                <a:spcPct val="90000"/>
              </a:lnSpc>
            </a:pPr>
            <a:r>
              <a:rPr lang="en-US" altLang="en-US" sz="2600"/>
              <a:t>Clearly specified objective</a:t>
            </a:r>
          </a:p>
          <a:p>
            <a:pPr>
              <a:lnSpc>
                <a:spcPct val="90000"/>
              </a:lnSpc>
            </a:pPr>
            <a:r>
              <a:rPr lang="en-US" altLang="en-US" sz="2600"/>
              <a:t>Optimization is easy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300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3000"/>
              <a:t>Bad</a:t>
            </a:r>
          </a:p>
          <a:p>
            <a:pPr>
              <a:lnSpc>
                <a:spcPct val="90000"/>
              </a:lnSpc>
            </a:pPr>
            <a:r>
              <a:rPr lang="en-US" altLang="en-US" sz="2600"/>
              <a:t>May not be what you want to optimize </a:t>
            </a:r>
          </a:p>
          <a:p>
            <a:pPr>
              <a:lnSpc>
                <a:spcPct val="90000"/>
              </a:lnSpc>
            </a:pPr>
            <a:r>
              <a:rPr lang="en-US" altLang="en-US" sz="2600"/>
              <a:t>Sensitive to outliers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Bad matches, extra points</a:t>
            </a:r>
          </a:p>
          <a:p>
            <a:pPr>
              <a:lnSpc>
                <a:spcPct val="90000"/>
              </a:lnSpc>
            </a:pPr>
            <a:r>
              <a:rPr lang="en-US" altLang="en-US" sz="2600"/>
              <a:t>Doesn’t allow you to get multiple good fits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Detecting multiple objects, lines, etc.</a:t>
            </a:r>
          </a:p>
          <a:p>
            <a:pPr>
              <a:lnSpc>
                <a:spcPct val="90000"/>
              </a:lnSpc>
            </a:pPr>
            <a:endParaRPr lang="en-US" altLang="en-US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482C72E1-1659-384F-8EC6-F6C556707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Hypothesize and test</a:t>
            </a:r>
          </a:p>
        </p:txBody>
      </p:sp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72A66B11-8855-0942-8DA4-3416CE14C8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/>
          <a:lstStyle/>
          <a:p>
            <a:pPr marL="514350" indent="-514350">
              <a:lnSpc>
                <a:spcPct val="80000"/>
              </a:lnSpc>
              <a:buFont typeface="CosmosBQ-Light" pitchFamily="50" charset="0"/>
              <a:buAutoNum type="arabicPeriod"/>
            </a:pPr>
            <a:r>
              <a:rPr lang="en-US" altLang="en-US" sz="2500"/>
              <a:t>Propose parameters</a:t>
            </a:r>
          </a:p>
          <a:p>
            <a:pPr marL="914400" lvl="1" indent="-514350">
              <a:lnSpc>
                <a:spcPct val="80000"/>
              </a:lnSpc>
            </a:pPr>
            <a:r>
              <a:rPr lang="en-US" altLang="en-US" sz="2200"/>
              <a:t>Try all possible</a:t>
            </a:r>
          </a:p>
          <a:p>
            <a:pPr marL="914400" lvl="1" indent="-514350">
              <a:lnSpc>
                <a:spcPct val="80000"/>
              </a:lnSpc>
            </a:pPr>
            <a:r>
              <a:rPr lang="en-US" altLang="en-US" sz="2200"/>
              <a:t>Each point votes for all consistent parameters</a:t>
            </a:r>
          </a:p>
          <a:p>
            <a:pPr marL="914400" lvl="1" indent="-514350">
              <a:lnSpc>
                <a:spcPct val="80000"/>
              </a:lnSpc>
            </a:pPr>
            <a:r>
              <a:rPr lang="en-US" altLang="en-US" sz="2200"/>
              <a:t>Repeatedly sample enough points to solve for parameters</a:t>
            </a:r>
          </a:p>
          <a:p>
            <a:pPr marL="914400" lvl="1" indent="-514350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marL="514350" indent="-514350">
              <a:lnSpc>
                <a:spcPct val="80000"/>
              </a:lnSpc>
              <a:buFont typeface="CosmosBQ-Light" pitchFamily="50" charset="0"/>
              <a:buAutoNum type="arabicPeriod"/>
            </a:pPr>
            <a:r>
              <a:rPr lang="en-US" altLang="en-US" sz="2500"/>
              <a:t>Score the given parameters</a:t>
            </a:r>
          </a:p>
          <a:p>
            <a:pPr marL="914400" lvl="1" indent="-514350">
              <a:lnSpc>
                <a:spcPct val="80000"/>
              </a:lnSpc>
            </a:pPr>
            <a:r>
              <a:rPr lang="en-US" altLang="en-US" sz="2200"/>
              <a:t>Number of consistent points, possibly weighted by distance</a:t>
            </a:r>
          </a:p>
          <a:p>
            <a:pPr marL="914400" lvl="1" indent="-514350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marL="514350" indent="-514350">
              <a:lnSpc>
                <a:spcPct val="80000"/>
              </a:lnSpc>
              <a:buFont typeface="CosmosBQ-Light" pitchFamily="50" charset="0"/>
              <a:buAutoNum type="arabicPeriod"/>
            </a:pPr>
            <a:r>
              <a:rPr lang="en-US" altLang="en-US" sz="2500"/>
              <a:t>Choose from among the set of parameters</a:t>
            </a:r>
          </a:p>
          <a:p>
            <a:pPr marL="914400" lvl="1" indent="-514350">
              <a:lnSpc>
                <a:spcPct val="80000"/>
              </a:lnSpc>
            </a:pPr>
            <a:r>
              <a:rPr lang="en-US" altLang="en-US" sz="2200"/>
              <a:t>Global or local maximum of scores</a:t>
            </a:r>
          </a:p>
          <a:p>
            <a:pPr marL="914400" lvl="1" indent="-514350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marL="514350" indent="-514350">
              <a:lnSpc>
                <a:spcPct val="80000"/>
              </a:lnSpc>
              <a:buFont typeface="CosmosBQ-Light" pitchFamily="50" charset="0"/>
              <a:buAutoNum type="arabicPeriod"/>
            </a:pPr>
            <a:r>
              <a:rPr lang="en-US" altLang="en-US" sz="2500"/>
              <a:t>Possibly refine parameters using inliers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40EFF02A-6B2D-DA40-977F-8AF3967D5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transform: Outline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644A9B7F-E08A-2847-B427-6ACB775573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Create a grid of parameter values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Each point votes for a set of parameters, incrementing those values in grid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Find maximum or local maxima in grid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/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>
            <a:extLst>
              <a:ext uri="{FF2B5EF4-FFF2-40B4-BE49-F238E27FC236}">
                <a16:creationId xmlns:a16="http://schemas.microsoft.com/office/drawing/2014/main" id="{A18DA28B-42E4-5043-906C-60656EFAE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8625" y="30480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2" name="Line 3">
            <a:extLst>
              <a:ext uri="{FF2B5EF4-FFF2-40B4-BE49-F238E27FC236}">
                <a16:creationId xmlns:a16="http://schemas.microsoft.com/office/drawing/2014/main" id="{57F50AD1-3D95-644D-97F9-83C43A5CD7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6225" y="2667000"/>
            <a:ext cx="0" cy="22098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3" name="Line 4">
            <a:extLst>
              <a:ext uri="{FF2B5EF4-FFF2-40B4-BE49-F238E27FC236}">
                <a16:creationId xmlns:a16="http://schemas.microsoft.com/office/drawing/2014/main" id="{12F18D2D-39DA-7441-B3BB-F88CC915E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6225" y="4876800"/>
            <a:ext cx="27432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4" name="Text Box 5">
            <a:extLst>
              <a:ext uri="{FF2B5EF4-FFF2-40B4-BE49-F238E27FC236}">
                <a16:creationId xmlns:a16="http://schemas.microsoft.com/office/drawing/2014/main" id="{494D21E7-A1C0-4142-AAD4-182D0FC19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088" y="4953000"/>
            <a:ext cx="33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x</a:t>
            </a:r>
          </a:p>
        </p:txBody>
      </p:sp>
      <p:sp>
        <p:nvSpPr>
          <p:cNvPr id="56325" name="Text Box 6">
            <a:extLst>
              <a:ext uri="{FF2B5EF4-FFF2-40B4-BE49-F238E27FC236}">
                <a16:creationId xmlns:a16="http://schemas.microsoft.com/office/drawing/2014/main" id="{9D14AE56-D365-D44F-ADB7-F78955717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8194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y</a:t>
            </a:r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4270CD07-FC0E-D549-AC91-778EED4A4A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5225" y="2819400"/>
            <a:ext cx="16764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488" name="Line 8">
            <a:extLst>
              <a:ext uri="{FF2B5EF4-FFF2-40B4-BE49-F238E27FC236}">
                <a16:creationId xmlns:a16="http://schemas.microsoft.com/office/drawing/2014/main" id="{51209C74-2087-234E-88EB-E8152AF577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0425" y="3048000"/>
            <a:ext cx="2895600" cy="1143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489" name="Line 9">
            <a:extLst>
              <a:ext uri="{FF2B5EF4-FFF2-40B4-BE49-F238E27FC236}">
                <a16:creationId xmlns:a16="http://schemas.microsoft.com/office/drawing/2014/main" id="{0A7B6BB7-A475-724D-8E2F-7E4F1CEC0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0425" y="3352800"/>
            <a:ext cx="2895600" cy="838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29" name="Line 10">
            <a:extLst>
              <a:ext uri="{FF2B5EF4-FFF2-40B4-BE49-F238E27FC236}">
                <a16:creationId xmlns:a16="http://schemas.microsoft.com/office/drawing/2014/main" id="{7BDCD63D-4602-8046-98D3-700CD474D0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2650" y="2667000"/>
            <a:ext cx="0" cy="220980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30" name="Line 11">
            <a:extLst>
              <a:ext uri="{FF2B5EF4-FFF2-40B4-BE49-F238E27FC236}">
                <a16:creationId xmlns:a16="http://schemas.microsoft.com/office/drawing/2014/main" id="{13A69527-5B7D-C64F-9422-C1B2B7550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4876800"/>
            <a:ext cx="3254375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331" name="Text Box 12">
            <a:extLst>
              <a:ext uri="{FF2B5EF4-FFF2-40B4-BE49-F238E27FC236}">
                <a16:creationId xmlns:a16="http://schemas.microsoft.com/office/drawing/2014/main" id="{94A5F9A5-9C41-2A40-AA02-C73CF2F17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487680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b</a:t>
            </a:r>
          </a:p>
        </p:txBody>
      </p:sp>
      <p:sp>
        <p:nvSpPr>
          <p:cNvPr id="56332" name="Text Box 13">
            <a:extLst>
              <a:ext uri="{FF2B5EF4-FFF2-40B4-BE49-F238E27FC236}">
                <a16:creationId xmlns:a16="http://schemas.microsoft.com/office/drawing/2014/main" id="{30C259EC-330E-EC45-9FB9-B02AC26A7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725" y="28194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m</a:t>
            </a:r>
          </a:p>
        </p:txBody>
      </p:sp>
      <p:sp>
        <p:nvSpPr>
          <p:cNvPr id="56333" name="Text Box 14">
            <a:extLst>
              <a:ext uri="{FF2B5EF4-FFF2-40B4-BE49-F238E27FC236}">
                <a16:creationId xmlns:a16="http://schemas.microsoft.com/office/drawing/2014/main" id="{0F2D2309-8947-E647-9C7F-586E31457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5521325"/>
            <a:ext cx="1708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FFFFFF"/>
                </a:solidFill>
                <a:latin typeface="Futura Bk BT" panose="020B0602020204020303" pitchFamily="34" charset="-79"/>
              </a:rPr>
              <a:t>y = m x + b</a:t>
            </a:r>
          </a:p>
        </p:txBody>
      </p:sp>
      <p:sp>
        <p:nvSpPr>
          <p:cNvPr id="20496" name="Oval 16">
            <a:extLst>
              <a:ext uri="{FF2B5EF4-FFF2-40B4-BE49-F238E27FC236}">
                <a16:creationId xmlns:a16="http://schemas.microsoft.com/office/drawing/2014/main" id="{D329E4F5-B52B-2B49-A3FF-79D97DF07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657600"/>
            <a:ext cx="152400" cy="1524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20497" name="Oval 17">
            <a:extLst>
              <a:ext uri="{FF2B5EF4-FFF2-40B4-BE49-F238E27FC236}">
                <a16:creationId xmlns:a16="http://schemas.microsoft.com/office/drawing/2014/main" id="{EA704756-BC80-024E-A0AE-EA50A890E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886200"/>
            <a:ext cx="152400" cy="152400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20498" name="Oval 18">
            <a:extLst>
              <a:ext uri="{FF2B5EF4-FFF2-40B4-BE49-F238E27FC236}">
                <a16:creationId xmlns:a16="http://schemas.microsoft.com/office/drawing/2014/main" id="{DF202F04-E72B-EB43-837F-0E590A981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352800"/>
            <a:ext cx="152400" cy="152400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20499" name="Oval 19">
            <a:extLst>
              <a:ext uri="{FF2B5EF4-FFF2-40B4-BE49-F238E27FC236}">
                <a16:creationId xmlns:a16="http://schemas.microsoft.com/office/drawing/2014/main" id="{4FD4A342-4578-9B4B-B125-8786D4957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775" y="3657600"/>
            <a:ext cx="152400" cy="152400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56338" name="Rectangle 20">
            <a:extLst>
              <a:ext uri="{FF2B5EF4-FFF2-40B4-BE49-F238E27FC236}">
                <a16:creationId xmlns:a16="http://schemas.microsoft.com/office/drawing/2014/main" id="{49388AA8-F5F0-CA4D-99D0-6236F8574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371600"/>
            <a:ext cx="7696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0" dirty="0">
                <a:solidFill>
                  <a:srgbClr val="FFFFFF"/>
                </a:solidFill>
                <a:latin typeface="Futura Bk BT" panose="020B0602020204020303" pitchFamily="34" charset="-79"/>
              </a:rPr>
              <a:t>Given a set of points, find the curve or line that explains the data points best</a:t>
            </a:r>
          </a:p>
        </p:txBody>
      </p:sp>
      <p:sp>
        <p:nvSpPr>
          <p:cNvPr id="56339" name="Text Box 22">
            <a:extLst>
              <a:ext uri="{FF2B5EF4-FFF2-40B4-BE49-F238E27FC236}">
                <a16:creationId xmlns:a16="http://schemas.microsoft.com/office/drawing/2014/main" id="{586083DC-239F-A44E-8FF4-5F402CFFD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521970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rPr>
              <a:t>Hough space</a:t>
            </a:r>
          </a:p>
        </p:txBody>
      </p:sp>
      <p:sp>
        <p:nvSpPr>
          <p:cNvPr id="56340" name="Title 1">
            <a:extLst>
              <a:ext uri="{FF2B5EF4-FFF2-40B4-BE49-F238E27FC236}">
                <a16:creationId xmlns:a16="http://schemas.microsoft.com/office/drawing/2014/main" id="{2E0EE8C6-05D3-B649-A7B6-6A74EE72B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</a:t>
            </a:r>
          </a:p>
        </p:txBody>
      </p:sp>
      <p:sp>
        <p:nvSpPr>
          <p:cNvPr id="56341" name="TextBox 21">
            <a:extLst>
              <a:ext uri="{FF2B5EF4-FFF2-40B4-BE49-F238E27FC236}">
                <a16:creationId xmlns:a16="http://schemas.microsoft.com/office/drawing/2014/main" id="{DB6D195E-5A1E-924E-B067-72EB5883C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438400"/>
            <a:ext cx="1371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latin typeface="Arial" panose="020B0604020202020204" pitchFamily="34" charset="0"/>
              </a:rPr>
              <a:t>Duality: Each point has a dual  line in the parameter space</a:t>
            </a:r>
          </a:p>
        </p:txBody>
      </p:sp>
      <p:sp>
        <p:nvSpPr>
          <p:cNvPr id="56342" name="Text Box 14">
            <a:extLst>
              <a:ext uri="{FF2B5EF4-FFF2-40B4-BE49-F238E27FC236}">
                <a16:creationId xmlns:a16="http://schemas.microsoft.com/office/drawing/2014/main" id="{3C464E74-A41F-7140-A42E-F404C0D97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0413" y="5557838"/>
            <a:ext cx="25923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m =  -(1/x)b + y/x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9FDC2E-46DF-6545-BE1C-AFB2BBB7E499}"/>
              </a:ext>
            </a:extLst>
          </p:cNvPr>
          <p:cNvSpPr txBox="1"/>
          <p:nvPr/>
        </p:nvSpPr>
        <p:spPr>
          <a:xfrm>
            <a:off x="928196" y="6054506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m and b are known variables</a:t>
            </a:r>
          </a:p>
          <a:p>
            <a:r>
              <a:rPr lang="en-US" b="0" dirty="0">
                <a:solidFill>
                  <a:schemeClr val="bg1"/>
                </a:solidFill>
              </a:rPr>
              <a:t>y and x are unknown variables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200059-FD19-D340-BDA0-FB6EFF7BA5C5}"/>
              </a:ext>
            </a:extLst>
          </p:cNvPr>
          <p:cNvSpPr txBox="1"/>
          <p:nvPr/>
        </p:nvSpPr>
        <p:spPr>
          <a:xfrm>
            <a:off x="4753037" y="6054506"/>
            <a:ext cx="3797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x and y are known variables </a:t>
            </a:r>
          </a:p>
          <a:p>
            <a:r>
              <a:rPr lang="en-US" b="0" dirty="0">
                <a:solidFill>
                  <a:schemeClr val="bg1"/>
                </a:solidFill>
              </a:rPr>
              <a:t>m and b are unknown 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6" grpId="0" animBg="1"/>
      <p:bldP spid="20497" grpId="0" animBg="1"/>
      <p:bldP spid="20498" grpId="0" animBg="1"/>
      <p:bldP spid="2049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Line 2">
            <a:extLst>
              <a:ext uri="{FF2B5EF4-FFF2-40B4-BE49-F238E27FC236}">
                <a16:creationId xmlns:a16="http://schemas.microsoft.com/office/drawing/2014/main" id="{9A871736-677F-5F49-855C-DE5B5E7BBC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6225" y="1143000"/>
            <a:ext cx="0" cy="22098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70" name="Line 3">
            <a:extLst>
              <a:ext uri="{FF2B5EF4-FFF2-40B4-BE49-F238E27FC236}">
                <a16:creationId xmlns:a16="http://schemas.microsoft.com/office/drawing/2014/main" id="{C35F9D36-D712-5C47-91B6-3CFCBB731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6225" y="3352800"/>
            <a:ext cx="2743200" cy="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71" name="Text Box 4">
            <a:extLst>
              <a:ext uri="{FF2B5EF4-FFF2-40B4-BE49-F238E27FC236}">
                <a16:creationId xmlns:a16="http://schemas.microsoft.com/office/drawing/2014/main" id="{E2962F62-7978-4344-BD54-2E29EF1D8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088" y="3429000"/>
            <a:ext cx="33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x</a:t>
            </a:r>
          </a:p>
        </p:txBody>
      </p:sp>
      <p:sp>
        <p:nvSpPr>
          <p:cNvPr id="58372" name="Text Box 5">
            <a:extLst>
              <a:ext uri="{FF2B5EF4-FFF2-40B4-BE49-F238E27FC236}">
                <a16:creationId xmlns:a16="http://schemas.microsoft.com/office/drawing/2014/main" id="{7BEAC483-A6E1-2642-B03C-EAAB945DD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2954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y</a:t>
            </a:r>
          </a:p>
        </p:txBody>
      </p:sp>
      <p:sp>
        <p:nvSpPr>
          <p:cNvPr id="58373" name="Oval 6">
            <a:extLst>
              <a:ext uri="{FF2B5EF4-FFF2-40B4-BE49-F238E27FC236}">
                <a16:creationId xmlns:a16="http://schemas.microsoft.com/office/drawing/2014/main" id="{5E42B899-1E64-F64F-8B03-CCA1F7FF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425" y="2971800"/>
            <a:ext cx="152400" cy="1524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58374" name="Oval 7">
            <a:extLst>
              <a:ext uri="{FF2B5EF4-FFF2-40B4-BE49-F238E27FC236}">
                <a16:creationId xmlns:a16="http://schemas.microsoft.com/office/drawing/2014/main" id="{2AAA2361-EF24-6049-BDB1-719507DA1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4025" y="2819400"/>
            <a:ext cx="152400" cy="1524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58375" name="Oval 8">
            <a:extLst>
              <a:ext uri="{FF2B5EF4-FFF2-40B4-BE49-F238E27FC236}">
                <a16:creationId xmlns:a16="http://schemas.microsoft.com/office/drawing/2014/main" id="{73E5E8BC-0ACF-3B4A-9E00-EE81BE6EF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425" y="2590800"/>
            <a:ext cx="152400" cy="1524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58376" name="Oval 9">
            <a:extLst>
              <a:ext uri="{FF2B5EF4-FFF2-40B4-BE49-F238E27FC236}">
                <a16:creationId xmlns:a16="http://schemas.microsoft.com/office/drawing/2014/main" id="{91BC15E7-2348-984D-9729-16BF7C527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825" y="2362200"/>
            <a:ext cx="152400" cy="1524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58377" name="Oval 10">
            <a:extLst>
              <a:ext uri="{FF2B5EF4-FFF2-40B4-BE49-F238E27FC236}">
                <a16:creationId xmlns:a16="http://schemas.microsoft.com/office/drawing/2014/main" id="{2F44D7C5-879F-A343-9F85-0D24964D5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425" y="2209800"/>
            <a:ext cx="152400" cy="1524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58378" name="Oval 11">
            <a:extLst>
              <a:ext uri="{FF2B5EF4-FFF2-40B4-BE49-F238E27FC236}">
                <a16:creationId xmlns:a16="http://schemas.microsoft.com/office/drawing/2014/main" id="{84413325-5EAE-B04F-B6C3-04390E65E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425" y="1828800"/>
            <a:ext cx="152400" cy="1524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58379" name="Oval 12">
            <a:extLst>
              <a:ext uri="{FF2B5EF4-FFF2-40B4-BE49-F238E27FC236}">
                <a16:creationId xmlns:a16="http://schemas.microsoft.com/office/drawing/2014/main" id="{F6E86B3F-5A96-3F4F-90FC-845DE4509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025" y="1676400"/>
            <a:ext cx="152400" cy="1524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58380" name="Line 13">
            <a:extLst>
              <a:ext uri="{FF2B5EF4-FFF2-40B4-BE49-F238E27FC236}">
                <a16:creationId xmlns:a16="http://schemas.microsoft.com/office/drawing/2014/main" id="{A2FAF03E-267C-1D49-85D0-E2BB9CFCEF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8625" y="15240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81" name="Line 14">
            <a:extLst>
              <a:ext uri="{FF2B5EF4-FFF2-40B4-BE49-F238E27FC236}">
                <a16:creationId xmlns:a16="http://schemas.microsoft.com/office/drawing/2014/main" id="{E136A1FF-71B7-3C48-A2F5-A404AA1FF5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5225" y="1295400"/>
            <a:ext cx="16764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82" name="Line 15">
            <a:extLst>
              <a:ext uri="{FF2B5EF4-FFF2-40B4-BE49-F238E27FC236}">
                <a16:creationId xmlns:a16="http://schemas.microsoft.com/office/drawing/2014/main" id="{C201F366-3427-4D46-A3F7-D7627FE110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03825" y="1295400"/>
            <a:ext cx="16002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83" name="Line 16">
            <a:extLst>
              <a:ext uri="{FF2B5EF4-FFF2-40B4-BE49-F238E27FC236}">
                <a16:creationId xmlns:a16="http://schemas.microsoft.com/office/drawing/2014/main" id="{7A6F9AA9-190C-274E-8356-064A1E64D6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46625" y="1219200"/>
            <a:ext cx="2438400" cy="18288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84" name="Line 17">
            <a:extLst>
              <a:ext uri="{FF2B5EF4-FFF2-40B4-BE49-F238E27FC236}">
                <a16:creationId xmlns:a16="http://schemas.microsoft.com/office/drawing/2014/main" id="{E2932928-3892-DB43-BA72-D5309090BC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75225" y="1295400"/>
            <a:ext cx="2133600" cy="1981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85" name="Line 18">
            <a:extLst>
              <a:ext uri="{FF2B5EF4-FFF2-40B4-BE49-F238E27FC236}">
                <a16:creationId xmlns:a16="http://schemas.microsoft.com/office/drawing/2014/main" id="{CC9E719B-91F4-AC42-B42E-9DFB53339B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0425" y="1905000"/>
            <a:ext cx="2895600" cy="5334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86" name="Line 19">
            <a:extLst>
              <a:ext uri="{FF2B5EF4-FFF2-40B4-BE49-F238E27FC236}">
                <a16:creationId xmlns:a16="http://schemas.microsoft.com/office/drawing/2014/main" id="{DF5172F5-A009-D346-98F8-C4EA4B61E4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0425" y="1524000"/>
            <a:ext cx="2895600" cy="1143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87" name="Line 20">
            <a:extLst>
              <a:ext uri="{FF2B5EF4-FFF2-40B4-BE49-F238E27FC236}">
                <a16:creationId xmlns:a16="http://schemas.microsoft.com/office/drawing/2014/main" id="{3CD7D12E-E4D9-4244-93E6-F1ABBCB3B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0425" y="1828800"/>
            <a:ext cx="2895600" cy="838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88" name="Line 21">
            <a:extLst>
              <a:ext uri="{FF2B5EF4-FFF2-40B4-BE49-F238E27FC236}">
                <a16:creationId xmlns:a16="http://schemas.microsoft.com/office/drawing/2014/main" id="{6469A71E-1803-4049-B291-04F29123F6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2650" y="1143000"/>
            <a:ext cx="0" cy="220980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89" name="Line 22">
            <a:extLst>
              <a:ext uri="{FF2B5EF4-FFF2-40B4-BE49-F238E27FC236}">
                <a16:creationId xmlns:a16="http://schemas.microsoft.com/office/drawing/2014/main" id="{28A258EA-A259-0741-857C-8A8D366D1A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3352800"/>
            <a:ext cx="3254375" cy="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90" name="Text Box 23">
            <a:extLst>
              <a:ext uri="{FF2B5EF4-FFF2-40B4-BE49-F238E27FC236}">
                <a16:creationId xmlns:a16="http://schemas.microsoft.com/office/drawing/2014/main" id="{7A054267-1830-1443-9217-A139DE7B2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3352800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b</a:t>
            </a:r>
          </a:p>
        </p:txBody>
      </p:sp>
      <p:sp>
        <p:nvSpPr>
          <p:cNvPr id="58391" name="Text Box 24">
            <a:extLst>
              <a:ext uri="{FF2B5EF4-FFF2-40B4-BE49-F238E27FC236}">
                <a16:creationId xmlns:a16="http://schemas.microsoft.com/office/drawing/2014/main" id="{5FE425C8-6BFF-CA4C-85D5-30935478F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725" y="1295400"/>
            <a:ext cx="457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m</a:t>
            </a:r>
          </a:p>
        </p:txBody>
      </p:sp>
      <p:sp>
        <p:nvSpPr>
          <p:cNvPr id="58392" name="Line 25">
            <a:extLst>
              <a:ext uri="{FF2B5EF4-FFF2-40B4-BE49-F238E27FC236}">
                <a16:creationId xmlns:a16="http://schemas.microsoft.com/office/drawing/2014/main" id="{57DF463B-2A47-F84C-8158-471396B52D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0425" y="1600200"/>
            <a:ext cx="28956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93" name="Line 26">
            <a:extLst>
              <a:ext uri="{FF2B5EF4-FFF2-40B4-BE49-F238E27FC236}">
                <a16:creationId xmlns:a16="http://schemas.microsoft.com/office/drawing/2014/main" id="{FB757197-AB35-A249-91C8-9E7A9D6D4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0425" y="2057400"/>
            <a:ext cx="28956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94" name="Line 27">
            <a:extLst>
              <a:ext uri="{FF2B5EF4-FFF2-40B4-BE49-F238E27FC236}">
                <a16:creationId xmlns:a16="http://schemas.microsoft.com/office/drawing/2014/main" id="{EC3FCFD9-48A3-8840-988E-D2A108F912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0425" y="2438400"/>
            <a:ext cx="28956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95" name="Line 28">
            <a:extLst>
              <a:ext uri="{FF2B5EF4-FFF2-40B4-BE49-F238E27FC236}">
                <a16:creationId xmlns:a16="http://schemas.microsoft.com/office/drawing/2014/main" id="{A8873861-F1B7-EC43-856C-AF587D785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0425" y="2895600"/>
            <a:ext cx="28956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96" name="Line 29">
            <a:extLst>
              <a:ext uri="{FF2B5EF4-FFF2-40B4-BE49-F238E27FC236}">
                <a16:creationId xmlns:a16="http://schemas.microsoft.com/office/drawing/2014/main" id="{030A0DBB-DCAE-B648-9016-7E7B9F3A62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7625" y="1295400"/>
            <a:ext cx="0" cy="20574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97" name="Line 30">
            <a:extLst>
              <a:ext uri="{FF2B5EF4-FFF2-40B4-BE49-F238E27FC236}">
                <a16:creationId xmlns:a16="http://schemas.microsoft.com/office/drawing/2014/main" id="{EDFB26B8-8413-974A-9CDE-1FF661B0A4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4825" y="1295400"/>
            <a:ext cx="0" cy="20574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98" name="Line 31">
            <a:extLst>
              <a:ext uri="{FF2B5EF4-FFF2-40B4-BE49-F238E27FC236}">
                <a16:creationId xmlns:a16="http://schemas.microsoft.com/office/drawing/2014/main" id="{07E53FD5-20D9-5442-82AE-C6191570F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8225" y="1295400"/>
            <a:ext cx="0" cy="20574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399" name="Line 32">
            <a:extLst>
              <a:ext uri="{FF2B5EF4-FFF2-40B4-BE49-F238E27FC236}">
                <a16:creationId xmlns:a16="http://schemas.microsoft.com/office/drawing/2014/main" id="{DD24AA6D-A043-9748-9D0C-165E8C86519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5425" y="1295400"/>
            <a:ext cx="0" cy="20574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00" name="Line 33">
            <a:extLst>
              <a:ext uri="{FF2B5EF4-FFF2-40B4-BE49-F238E27FC236}">
                <a16:creationId xmlns:a16="http://schemas.microsoft.com/office/drawing/2014/main" id="{2FFA7877-6AE4-2349-A3FF-F5713D64E2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8825" y="1295400"/>
            <a:ext cx="0" cy="20574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01" name="Line 34">
            <a:extLst>
              <a:ext uri="{FF2B5EF4-FFF2-40B4-BE49-F238E27FC236}">
                <a16:creationId xmlns:a16="http://schemas.microsoft.com/office/drawing/2014/main" id="{BA5C8B8B-0B47-8448-81EF-70CB8694EAA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6025" y="1295400"/>
            <a:ext cx="0" cy="20574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" name="Group 35">
            <a:extLst>
              <a:ext uri="{FF2B5EF4-FFF2-40B4-BE49-F238E27FC236}">
                <a16:creationId xmlns:a16="http://schemas.microsoft.com/office/drawing/2014/main" id="{25956BEF-9266-B743-96FE-BAD7ADD50233}"/>
              </a:ext>
            </a:extLst>
          </p:cNvPr>
          <p:cNvGrpSpPr>
            <a:grpSpLocks/>
          </p:cNvGrpSpPr>
          <p:nvPr/>
        </p:nvGrpSpPr>
        <p:grpSpPr bwMode="auto">
          <a:xfrm>
            <a:off x="1060450" y="3886200"/>
            <a:ext cx="6946900" cy="2824163"/>
            <a:chOff x="668" y="2448"/>
            <a:chExt cx="4376" cy="1779"/>
          </a:xfrm>
        </p:grpSpPr>
        <p:sp>
          <p:nvSpPr>
            <p:cNvPr id="58405" name="Oval 36">
              <a:extLst>
                <a:ext uri="{FF2B5EF4-FFF2-40B4-BE49-F238E27FC236}">
                  <a16:creationId xmlns:a16="http://schemas.microsoft.com/office/drawing/2014/main" id="{F907DD87-659B-514F-8F0A-9CEDDA2ED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" y="3388"/>
              <a:ext cx="96" cy="327"/>
            </a:xfrm>
            <a:prstGeom prst="ellipse">
              <a:avLst/>
            </a:prstGeom>
            <a:solidFill>
              <a:srgbClr val="3366FF"/>
            </a:solidFill>
            <a:ln w="50800">
              <a:solidFill>
                <a:srgbClr val="3366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endParaRPr>
            </a:p>
          </p:txBody>
        </p:sp>
        <p:sp>
          <p:nvSpPr>
            <p:cNvPr id="58406" name="Oval 37">
              <a:extLst>
                <a:ext uri="{FF2B5EF4-FFF2-40B4-BE49-F238E27FC236}">
                  <a16:creationId xmlns:a16="http://schemas.microsoft.com/office/drawing/2014/main" id="{179E4730-F30D-0249-92B9-65E11F84D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4" y="3292"/>
              <a:ext cx="96" cy="327"/>
            </a:xfrm>
            <a:prstGeom prst="ellipse">
              <a:avLst/>
            </a:prstGeom>
            <a:solidFill>
              <a:srgbClr val="3366FF"/>
            </a:solidFill>
            <a:ln w="50800">
              <a:solidFill>
                <a:srgbClr val="3366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endParaRPr>
            </a:p>
          </p:txBody>
        </p:sp>
        <p:sp>
          <p:nvSpPr>
            <p:cNvPr id="58407" name="Oval 38">
              <a:extLst>
                <a:ext uri="{FF2B5EF4-FFF2-40B4-BE49-F238E27FC236}">
                  <a16:creationId xmlns:a16="http://schemas.microsoft.com/office/drawing/2014/main" id="{4C3BB56D-C1E7-804B-BBBB-63F7B31C3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" y="3148"/>
              <a:ext cx="96" cy="327"/>
            </a:xfrm>
            <a:prstGeom prst="ellipse">
              <a:avLst/>
            </a:prstGeom>
            <a:solidFill>
              <a:srgbClr val="3366FF"/>
            </a:solidFill>
            <a:ln w="50800">
              <a:solidFill>
                <a:srgbClr val="3366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endParaRPr>
            </a:p>
          </p:txBody>
        </p:sp>
        <p:sp>
          <p:nvSpPr>
            <p:cNvPr id="58408" name="Oval 39">
              <a:extLst>
                <a:ext uri="{FF2B5EF4-FFF2-40B4-BE49-F238E27FC236}">
                  <a16:creationId xmlns:a16="http://schemas.microsoft.com/office/drawing/2014/main" id="{E9C78A15-0BBF-B04F-B944-A058BE647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6" y="2956"/>
              <a:ext cx="96" cy="327"/>
            </a:xfrm>
            <a:prstGeom prst="ellipse">
              <a:avLst/>
            </a:prstGeom>
            <a:solidFill>
              <a:srgbClr val="3366FF"/>
            </a:solidFill>
            <a:ln w="50800">
              <a:solidFill>
                <a:srgbClr val="3366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endParaRPr>
            </a:p>
          </p:txBody>
        </p:sp>
        <p:sp>
          <p:nvSpPr>
            <p:cNvPr id="58409" name="Oval 40">
              <a:extLst>
                <a:ext uri="{FF2B5EF4-FFF2-40B4-BE49-F238E27FC236}">
                  <a16:creationId xmlns:a16="http://schemas.microsoft.com/office/drawing/2014/main" id="{593C4C8F-A63D-9548-8CB3-B0B1600CB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2" y="2812"/>
              <a:ext cx="96" cy="327"/>
            </a:xfrm>
            <a:prstGeom prst="ellipse">
              <a:avLst/>
            </a:prstGeom>
            <a:solidFill>
              <a:srgbClr val="3366FF"/>
            </a:solidFill>
            <a:ln w="50800">
              <a:solidFill>
                <a:srgbClr val="3366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endParaRPr>
            </a:p>
          </p:txBody>
        </p:sp>
        <p:sp>
          <p:nvSpPr>
            <p:cNvPr id="58410" name="Oval 41">
              <a:extLst>
                <a:ext uri="{FF2B5EF4-FFF2-40B4-BE49-F238E27FC236}">
                  <a16:creationId xmlns:a16="http://schemas.microsoft.com/office/drawing/2014/main" id="{3AFB71DD-CB32-1F4C-9F24-7F968B54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" y="2668"/>
              <a:ext cx="96" cy="327"/>
            </a:xfrm>
            <a:prstGeom prst="ellipse">
              <a:avLst/>
            </a:prstGeom>
            <a:solidFill>
              <a:srgbClr val="3366FF"/>
            </a:solidFill>
            <a:ln w="50800">
              <a:solidFill>
                <a:srgbClr val="3366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endParaRPr>
            </a:p>
          </p:txBody>
        </p:sp>
        <p:sp>
          <p:nvSpPr>
            <p:cNvPr id="58411" name="Oval 42">
              <a:extLst>
                <a:ext uri="{FF2B5EF4-FFF2-40B4-BE49-F238E27FC236}">
                  <a16:creationId xmlns:a16="http://schemas.microsoft.com/office/drawing/2014/main" id="{0E847A1E-366B-894E-BAFD-993C8320B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2572"/>
              <a:ext cx="96" cy="327"/>
            </a:xfrm>
            <a:prstGeom prst="ellipse">
              <a:avLst/>
            </a:prstGeom>
            <a:solidFill>
              <a:srgbClr val="3366FF"/>
            </a:solidFill>
            <a:ln w="50800">
              <a:solidFill>
                <a:srgbClr val="3366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endParaRPr>
            </a:p>
          </p:txBody>
        </p:sp>
        <p:sp>
          <p:nvSpPr>
            <p:cNvPr id="58412" name="Line 43">
              <a:extLst>
                <a:ext uri="{FF2B5EF4-FFF2-40B4-BE49-F238E27FC236}">
                  <a16:creationId xmlns:a16="http://schemas.microsoft.com/office/drawing/2014/main" id="{47170FDC-AF72-3740-9A49-F857D3FDE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4" y="2448"/>
              <a:ext cx="0" cy="1392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13" name="Line 44">
              <a:extLst>
                <a:ext uri="{FF2B5EF4-FFF2-40B4-BE49-F238E27FC236}">
                  <a16:creationId xmlns:a16="http://schemas.microsoft.com/office/drawing/2014/main" id="{FD8BE6A0-0A99-3947-87E8-7765FC24B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4" y="3840"/>
              <a:ext cx="1728" cy="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14" name="Text Box 45">
              <a:extLst>
                <a:ext uri="{FF2B5EF4-FFF2-40B4-BE49-F238E27FC236}">
                  <a16:creationId xmlns:a16="http://schemas.microsoft.com/office/drawing/2014/main" id="{E66993C6-185A-B946-B6BA-603A80367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" y="388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x</a:t>
              </a:r>
            </a:p>
          </p:txBody>
        </p:sp>
        <p:sp>
          <p:nvSpPr>
            <p:cNvPr id="58415" name="Text Box 46">
              <a:extLst>
                <a:ext uri="{FF2B5EF4-FFF2-40B4-BE49-F238E27FC236}">
                  <a16:creationId xmlns:a16="http://schemas.microsoft.com/office/drawing/2014/main" id="{442F87C1-2198-414A-9919-3959B0373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" y="254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y</a:t>
              </a:r>
            </a:p>
          </p:txBody>
        </p:sp>
        <p:sp>
          <p:nvSpPr>
            <p:cNvPr id="58416" name="Line 47">
              <a:extLst>
                <a:ext uri="{FF2B5EF4-FFF2-40B4-BE49-F238E27FC236}">
                  <a16:creationId xmlns:a16="http://schemas.microsoft.com/office/drawing/2014/main" id="{1626FA45-5940-9147-A0D6-1CDA09204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8" y="2640"/>
              <a:ext cx="1248" cy="100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17" name="Line 48">
              <a:extLst>
                <a:ext uri="{FF2B5EF4-FFF2-40B4-BE49-F238E27FC236}">
                  <a16:creationId xmlns:a16="http://schemas.microsoft.com/office/drawing/2014/main" id="{59966DAB-BFEA-1C4C-A7C1-EBC57B3A8D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0" y="2448"/>
              <a:ext cx="4" cy="1488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18" name="Line 49">
              <a:extLst>
                <a:ext uri="{FF2B5EF4-FFF2-40B4-BE49-F238E27FC236}">
                  <a16:creationId xmlns:a16="http://schemas.microsoft.com/office/drawing/2014/main" id="{431B86A0-528F-5F48-ACF0-4298D8616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0" y="3936"/>
              <a:ext cx="2054" cy="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19" name="Text Box 50">
              <a:extLst>
                <a:ext uri="{FF2B5EF4-FFF2-40B4-BE49-F238E27FC236}">
                  <a16:creationId xmlns:a16="http://schemas.microsoft.com/office/drawing/2014/main" id="{3224D588-62DA-E34D-95C2-32DFDF88C8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8" y="2544"/>
              <a:ext cx="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m</a:t>
              </a:r>
            </a:p>
          </p:txBody>
        </p:sp>
        <p:sp>
          <p:nvSpPr>
            <p:cNvPr id="58420" name="Line 51">
              <a:extLst>
                <a:ext uri="{FF2B5EF4-FFF2-40B4-BE49-F238E27FC236}">
                  <a16:creationId xmlns:a16="http://schemas.microsoft.com/office/drawing/2014/main" id="{EEE35716-A48B-064E-AB0C-EEA4A955B1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0" y="2736"/>
              <a:ext cx="1824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21" name="Line 52">
              <a:extLst>
                <a:ext uri="{FF2B5EF4-FFF2-40B4-BE49-F238E27FC236}">
                  <a16:creationId xmlns:a16="http://schemas.microsoft.com/office/drawing/2014/main" id="{14C6A6AE-9167-E94D-844C-E29FCD78B9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0" y="3600"/>
              <a:ext cx="1824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22" name="Line 53">
              <a:extLst>
                <a:ext uri="{FF2B5EF4-FFF2-40B4-BE49-F238E27FC236}">
                  <a16:creationId xmlns:a16="http://schemas.microsoft.com/office/drawing/2014/main" id="{13BD0718-04B7-7E44-9A46-1BF1AE719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8" y="2592"/>
              <a:ext cx="0" cy="1296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23" name="Line 54">
              <a:extLst>
                <a:ext uri="{FF2B5EF4-FFF2-40B4-BE49-F238E27FC236}">
                  <a16:creationId xmlns:a16="http://schemas.microsoft.com/office/drawing/2014/main" id="{C33CF7DE-B44E-F043-BA30-C9F9ECB46F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" y="2592"/>
              <a:ext cx="0" cy="1296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24" name="Line 55">
              <a:extLst>
                <a:ext uri="{FF2B5EF4-FFF2-40B4-BE49-F238E27FC236}">
                  <a16:creationId xmlns:a16="http://schemas.microsoft.com/office/drawing/2014/main" id="{631ED203-323F-624D-9D35-88ECB693A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0" y="2592"/>
              <a:ext cx="0" cy="1296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25" name="Line 56">
              <a:extLst>
                <a:ext uri="{FF2B5EF4-FFF2-40B4-BE49-F238E27FC236}">
                  <a16:creationId xmlns:a16="http://schemas.microsoft.com/office/drawing/2014/main" id="{8D01668E-8A89-A849-9CC4-8223091D2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" y="2592"/>
              <a:ext cx="0" cy="1296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26" name="Line 57">
              <a:extLst>
                <a:ext uri="{FF2B5EF4-FFF2-40B4-BE49-F238E27FC236}">
                  <a16:creationId xmlns:a16="http://schemas.microsoft.com/office/drawing/2014/main" id="{B74315D4-8E32-9C4B-A470-A678E0B7D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4" y="2592"/>
              <a:ext cx="0" cy="1296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27" name="Line 58">
              <a:extLst>
                <a:ext uri="{FF2B5EF4-FFF2-40B4-BE49-F238E27FC236}">
                  <a16:creationId xmlns:a16="http://schemas.microsoft.com/office/drawing/2014/main" id="{420ABCE6-7FCC-1A4A-9713-7C3E9ED912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0" y="3024"/>
              <a:ext cx="1824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" name="Line 59">
              <a:extLst>
                <a:ext uri="{FF2B5EF4-FFF2-40B4-BE49-F238E27FC236}">
                  <a16:creationId xmlns:a16="http://schemas.microsoft.com/office/drawing/2014/main" id="{427AF245-509F-E946-8A30-A5C81C3E06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0" y="3312"/>
              <a:ext cx="1824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endParaRPr lang="en-US" b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Futura Bk BT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429" name="Line 60">
              <a:extLst>
                <a:ext uri="{FF2B5EF4-FFF2-40B4-BE49-F238E27FC236}">
                  <a16:creationId xmlns:a16="http://schemas.microsoft.com/office/drawing/2014/main" id="{0C1CF6FA-25B2-134E-A66C-11FE44A4C9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6" y="2592"/>
              <a:ext cx="0" cy="1296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430" name="Text Box 61">
              <a:extLst>
                <a:ext uri="{FF2B5EF4-FFF2-40B4-BE49-F238E27FC236}">
                  <a16:creationId xmlns:a16="http://schemas.microsoft.com/office/drawing/2014/main" id="{B64AC9AA-245B-714E-8D48-A6D7AC027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8" y="2767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3</a:t>
              </a:r>
            </a:p>
          </p:txBody>
        </p:sp>
        <p:sp>
          <p:nvSpPr>
            <p:cNvPr id="58431" name="Text Box 62">
              <a:extLst>
                <a:ext uri="{FF2B5EF4-FFF2-40B4-BE49-F238E27FC236}">
                  <a16:creationId xmlns:a16="http://schemas.microsoft.com/office/drawing/2014/main" id="{9B7AE6D0-E976-074A-BB71-7AD34E618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6" y="2767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5</a:t>
              </a:r>
            </a:p>
          </p:txBody>
        </p:sp>
        <p:sp>
          <p:nvSpPr>
            <p:cNvPr id="58432" name="Text Box 63">
              <a:extLst>
                <a:ext uri="{FF2B5EF4-FFF2-40B4-BE49-F238E27FC236}">
                  <a16:creationId xmlns:a16="http://schemas.microsoft.com/office/drawing/2014/main" id="{6DD7159D-3FBA-334B-9ED1-88CE181501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4" y="2767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3</a:t>
              </a:r>
            </a:p>
          </p:txBody>
        </p:sp>
        <p:sp>
          <p:nvSpPr>
            <p:cNvPr id="58433" name="Text Box 64">
              <a:extLst>
                <a:ext uri="{FF2B5EF4-FFF2-40B4-BE49-F238E27FC236}">
                  <a16:creationId xmlns:a16="http://schemas.microsoft.com/office/drawing/2014/main" id="{07E2C711-97D8-D345-920D-EC6916B90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0" y="2767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3</a:t>
              </a:r>
            </a:p>
          </p:txBody>
        </p:sp>
        <p:sp>
          <p:nvSpPr>
            <p:cNvPr id="58434" name="Text Box 65">
              <a:extLst>
                <a:ext uri="{FF2B5EF4-FFF2-40B4-BE49-F238E27FC236}">
                  <a16:creationId xmlns:a16="http://schemas.microsoft.com/office/drawing/2014/main" id="{A5E3A786-CC92-D84F-8B74-87A7CFD592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8" y="2767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2</a:t>
              </a:r>
            </a:p>
          </p:txBody>
        </p:sp>
        <p:sp>
          <p:nvSpPr>
            <p:cNvPr id="58435" name="Text Box 66">
              <a:extLst>
                <a:ext uri="{FF2B5EF4-FFF2-40B4-BE49-F238E27FC236}">
                  <a16:creationId xmlns:a16="http://schemas.microsoft.com/office/drawing/2014/main" id="{8607C958-89A4-4E4C-9C5F-FA0D2C207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6" y="2767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2</a:t>
              </a:r>
            </a:p>
          </p:txBody>
        </p:sp>
        <p:sp>
          <p:nvSpPr>
            <p:cNvPr id="58436" name="Text Box 67">
              <a:extLst>
                <a:ext uri="{FF2B5EF4-FFF2-40B4-BE49-F238E27FC236}">
                  <a16:creationId xmlns:a16="http://schemas.microsoft.com/office/drawing/2014/main" id="{96CC1F10-A601-0644-8448-7EF3041C2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8" y="3055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3</a:t>
              </a:r>
            </a:p>
          </p:txBody>
        </p:sp>
        <p:sp>
          <p:nvSpPr>
            <p:cNvPr id="58437" name="Text Box 68">
              <a:extLst>
                <a:ext uri="{FF2B5EF4-FFF2-40B4-BE49-F238E27FC236}">
                  <a16:creationId xmlns:a16="http://schemas.microsoft.com/office/drawing/2014/main" id="{DC4EF476-412E-6C45-AA03-15C679A12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8" y="3055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7</a:t>
              </a:r>
            </a:p>
          </p:txBody>
        </p:sp>
        <p:sp>
          <p:nvSpPr>
            <p:cNvPr id="58438" name="Text Box 69">
              <a:extLst>
                <a:ext uri="{FF2B5EF4-FFF2-40B4-BE49-F238E27FC236}">
                  <a16:creationId xmlns:a16="http://schemas.microsoft.com/office/drawing/2014/main" id="{F9005F10-7BA7-BC45-B11D-54E191430B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7" y="3055"/>
              <a:ext cx="28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11</a:t>
              </a:r>
            </a:p>
          </p:txBody>
        </p:sp>
        <p:sp>
          <p:nvSpPr>
            <p:cNvPr id="58439" name="Text Box 70">
              <a:extLst>
                <a:ext uri="{FF2B5EF4-FFF2-40B4-BE49-F238E27FC236}">
                  <a16:creationId xmlns:a16="http://schemas.microsoft.com/office/drawing/2014/main" id="{E7DABD6C-A521-3949-BBF7-02DAFCE6D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9" y="3055"/>
              <a:ext cx="29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10</a:t>
              </a:r>
            </a:p>
          </p:txBody>
        </p:sp>
        <p:sp>
          <p:nvSpPr>
            <p:cNvPr id="58440" name="Text Box 71">
              <a:extLst>
                <a:ext uri="{FF2B5EF4-FFF2-40B4-BE49-F238E27FC236}">
                  <a16:creationId xmlns:a16="http://schemas.microsoft.com/office/drawing/2014/main" id="{BE3FDBCD-C358-744C-95E7-E798CEE84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" y="3055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4</a:t>
              </a:r>
            </a:p>
          </p:txBody>
        </p:sp>
        <p:sp>
          <p:nvSpPr>
            <p:cNvPr id="58441" name="Text Box 72">
              <a:extLst>
                <a:ext uri="{FF2B5EF4-FFF2-40B4-BE49-F238E27FC236}">
                  <a16:creationId xmlns:a16="http://schemas.microsoft.com/office/drawing/2014/main" id="{03E3F84A-12A9-694C-BABF-7A752FE92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6" y="3055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3</a:t>
              </a:r>
            </a:p>
          </p:txBody>
        </p:sp>
        <p:sp>
          <p:nvSpPr>
            <p:cNvPr id="58442" name="Text Box 73">
              <a:extLst>
                <a:ext uri="{FF2B5EF4-FFF2-40B4-BE49-F238E27FC236}">
                  <a16:creationId xmlns:a16="http://schemas.microsoft.com/office/drawing/2014/main" id="{931DE0D8-5805-C24F-AB8E-F1095862B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8" y="334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2</a:t>
              </a:r>
            </a:p>
          </p:txBody>
        </p:sp>
        <p:sp>
          <p:nvSpPr>
            <p:cNvPr id="58443" name="Text Box 74">
              <a:extLst>
                <a:ext uri="{FF2B5EF4-FFF2-40B4-BE49-F238E27FC236}">
                  <a16:creationId xmlns:a16="http://schemas.microsoft.com/office/drawing/2014/main" id="{92C69F32-6401-9F4E-8770-18A5DB3DF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8" y="334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3</a:t>
              </a:r>
            </a:p>
          </p:txBody>
        </p:sp>
        <p:sp>
          <p:nvSpPr>
            <p:cNvPr id="58444" name="Text Box 75">
              <a:extLst>
                <a:ext uri="{FF2B5EF4-FFF2-40B4-BE49-F238E27FC236}">
                  <a16:creationId xmlns:a16="http://schemas.microsoft.com/office/drawing/2014/main" id="{6DFBBA9F-C3FC-7842-9B3F-B71085054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6" y="334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1</a:t>
              </a:r>
            </a:p>
          </p:txBody>
        </p:sp>
        <p:sp>
          <p:nvSpPr>
            <p:cNvPr id="58445" name="Text Box 76">
              <a:extLst>
                <a:ext uri="{FF2B5EF4-FFF2-40B4-BE49-F238E27FC236}">
                  <a16:creationId xmlns:a16="http://schemas.microsoft.com/office/drawing/2014/main" id="{54C2F710-9219-E64E-BB4E-86D14D3B7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2" y="334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4</a:t>
              </a:r>
            </a:p>
          </p:txBody>
        </p:sp>
        <p:sp>
          <p:nvSpPr>
            <p:cNvPr id="58446" name="Text Box 77">
              <a:extLst>
                <a:ext uri="{FF2B5EF4-FFF2-40B4-BE49-F238E27FC236}">
                  <a16:creationId xmlns:a16="http://schemas.microsoft.com/office/drawing/2014/main" id="{0BD11D7D-4260-294F-9F12-5201B0CC4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8" y="334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5</a:t>
              </a:r>
            </a:p>
          </p:txBody>
        </p:sp>
        <p:sp>
          <p:nvSpPr>
            <p:cNvPr id="58447" name="Text Box 78">
              <a:extLst>
                <a:ext uri="{FF2B5EF4-FFF2-40B4-BE49-F238E27FC236}">
                  <a16:creationId xmlns:a16="http://schemas.microsoft.com/office/drawing/2014/main" id="{F6B2B5FC-EBA7-554C-8D3D-7890E60BB4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6" y="334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2</a:t>
              </a:r>
            </a:p>
          </p:txBody>
        </p:sp>
        <p:sp>
          <p:nvSpPr>
            <p:cNvPr id="58448" name="Text Box 79">
              <a:extLst>
                <a:ext uri="{FF2B5EF4-FFF2-40B4-BE49-F238E27FC236}">
                  <a16:creationId xmlns:a16="http://schemas.microsoft.com/office/drawing/2014/main" id="{2E9DCF5F-A6C4-504D-9A7D-6BA5392BA1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8" y="358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2</a:t>
              </a:r>
            </a:p>
          </p:txBody>
        </p:sp>
        <p:sp>
          <p:nvSpPr>
            <p:cNvPr id="58449" name="Text Box 80">
              <a:extLst>
                <a:ext uri="{FF2B5EF4-FFF2-40B4-BE49-F238E27FC236}">
                  <a16:creationId xmlns:a16="http://schemas.microsoft.com/office/drawing/2014/main" id="{FD6B5750-4F81-3445-A71D-F234D8EF5E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8" y="358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1</a:t>
              </a:r>
            </a:p>
          </p:txBody>
        </p:sp>
        <p:sp>
          <p:nvSpPr>
            <p:cNvPr id="58450" name="Text Box 81">
              <a:extLst>
                <a:ext uri="{FF2B5EF4-FFF2-40B4-BE49-F238E27FC236}">
                  <a16:creationId xmlns:a16="http://schemas.microsoft.com/office/drawing/2014/main" id="{2F557A24-85C7-F940-93F7-815EBC5F3D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6" y="358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0</a:t>
              </a:r>
            </a:p>
          </p:txBody>
        </p:sp>
        <p:sp>
          <p:nvSpPr>
            <p:cNvPr id="58451" name="Text Box 82">
              <a:extLst>
                <a:ext uri="{FF2B5EF4-FFF2-40B4-BE49-F238E27FC236}">
                  <a16:creationId xmlns:a16="http://schemas.microsoft.com/office/drawing/2014/main" id="{74391DD7-22F7-BD46-B9EE-573F70B8B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2" y="358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1</a:t>
              </a:r>
            </a:p>
          </p:txBody>
        </p:sp>
        <p:sp>
          <p:nvSpPr>
            <p:cNvPr id="58452" name="Text Box 83">
              <a:extLst>
                <a:ext uri="{FF2B5EF4-FFF2-40B4-BE49-F238E27FC236}">
                  <a16:creationId xmlns:a16="http://schemas.microsoft.com/office/drawing/2014/main" id="{7A648AFB-4A17-904D-8702-3512C1CE8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" y="358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3</a:t>
              </a:r>
            </a:p>
          </p:txBody>
        </p:sp>
        <p:sp>
          <p:nvSpPr>
            <p:cNvPr id="58453" name="Text Box 84">
              <a:extLst>
                <a:ext uri="{FF2B5EF4-FFF2-40B4-BE49-F238E27FC236}">
                  <a16:creationId xmlns:a16="http://schemas.microsoft.com/office/drawing/2014/main" id="{309DA97E-C0CF-A14A-A401-9E78EAD0F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6" y="3583"/>
              <a:ext cx="2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3</a:t>
              </a:r>
            </a:p>
          </p:txBody>
        </p:sp>
        <p:sp>
          <p:nvSpPr>
            <p:cNvPr id="58454" name="Text Box 85">
              <a:extLst>
                <a:ext uri="{FF2B5EF4-FFF2-40B4-BE49-F238E27FC236}">
                  <a16:creationId xmlns:a16="http://schemas.microsoft.com/office/drawing/2014/main" id="{71BF35F8-7A44-0B4C-81CF-B5A31CD89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1" y="393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FFFFFF"/>
                  </a:solidFill>
                  <a:latin typeface="Futura Bk BT" panose="020B0602020204020303" pitchFamily="34" charset="-79"/>
                </a:rPr>
                <a:t>b</a:t>
              </a:r>
            </a:p>
          </p:txBody>
        </p:sp>
        <p:sp>
          <p:nvSpPr>
            <p:cNvPr id="58455" name="Oval 86">
              <a:extLst>
                <a:ext uri="{FF2B5EF4-FFF2-40B4-BE49-F238E27FC236}">
                  <a16:creationId xmlns:a16="http://schemas.microsoft.com/office/drawing/2014/main" id="{D5695D96-7BC2-5546-A6A2-55E95E2A6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3004"/>
              <a:ext cx="254" cy="327"/>
            </a:xfrm>
            <a:prstGeom prst="ellipse">
              <a:avLst/>
            </a:prstGeom>
            <a:noFill/>
            <a:ln w="508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endParaRPr>
            </a:p>
          </p:txBody>
        </p:sp>
      </p:grpSp>
      <p:sp>
        <p:nvSpPr>
          <p:cNvPr id="58403" name="Oval 87">
            <a:extLst>
              <a:ext uri="{FF2B5EF4-FFF2-40B4-BE49-F238E27FC236}">
                <a16:creationId xmlns:a16="http://schemas.microsoft.com/office/drawing/2014/main" id="{6FCB4B74-6089-5043-A0E3-2BB66CA90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33600"/>
            <a:ext cx="152400" cy="1524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Futura Bk BT" panose="020B0602020204020303" pitchFamily="34" charset="-79"/>
            </a:endParaRPr>
          </a:p>
        </p:txBody>
      </p:sp>
      <p:sp>
        <p:nvSpPr>
          <p:cNvPr id="58404" name="Title 2">
            <a:extLst>
              <a:ext uri="{FF2B5EF4-FFF2-40B4-BE49-F238E27FC236}">
                <a16:creationId xmlns:a16="http://schemas.microsoft.com/office/drawing/2014/main" id="{61987DBE-BA3E-1E41-BB3A-CE3EC4CED9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Line 2">
            <a:extLst>
              <a:ext uri="{FF2B5EF4-FFF2-40B4-BE49-F238E27FC236}">
                <a16:creationId xmlns:a16="http://schemas.microsoft.com/office/drawing/2014/main" id="{2D1A2BD9-BB3B-9A41-B4F0-C9E4706FDE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8625" y="3505200"/>
            <a:ext cx="1676400" cy="1676400"/>
          </a:xfrm>
          <a:prstGeom prst="line">
            <a:avLst/>
          </a:prstGeom>
          <a:noFill/>
          <a:ln w="508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0418" name="Line 3">
            <a:extLst>
              <a:ext uri="{FF2B5EF4-FFF2-40B4-BE49-F238E27FC236}">
                <a16:creationId xmlns:a16="http://schemas.microsoft.com/office/drawing/2014/main" id="{66ABB741-92CA-CA44-97F7-B0EE7CD74A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6225" y="3124200"/>
            <a:ext cx="0" cy="220980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0419" name="Line 4">
            <a:extLst>
              <a:ext uri="{FF2B5EF4-FFF2-40B4-BE49-F238E27FC236}">
                <a16:creationId xmlns:a16="http://schemas.microsoft.com/office/drawing/2014/main" id="{196DDF78-8183-7F47-8113-1CEE0514A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6225" y="5334000"/>
            <a:ext cx="2743200" cy="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0420" name="Text Box 5">
            <a:extLst>
              <a:ext uri="{FF2B5EF4-FFF2-40B4-BE49-F238E27FC236}">
                <a16:creationId xmlns:a16="http://schemas.microsoft.com/office/drawing/2014/main" id="{44D73739-3249-D245-8438-C36E72770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088" y="5410200"/>
            <a:ext cx="338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x</a:t>
            </a:r>
          </a:p>
        </p:txBody>
      </p:sp>
      <p:sp>
        <p:nvSpPr>
          <p:cNvPr id="60421" name="Text Box 6">
            <a:extLst>
              <a:ext uri="{FF2B5EF4-FFF2-40B4-BE49-F238E27FC236}">
                <a16:creationId xmlns:a16="http://schemas.microsoft.com/office/drawing/2014/main" id="{A614C723-3AC8-8142-B79F-ACA5DF0F4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32766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0">
                <a:solidFill>
                  <a:srgbClr val="FFFFFF"/>
                </a:solidFill>
                <a:latin typeface="Futura Bk BT" panose="020B0602020204020303" pitchFamily="34" charset="-79"/>
              </a:rPr>
              <a:t>y</a:t>
            </a:r>
          </a:p>
        </p:txBody>
      </p:sp>
      <p:sp>
        <p:nvSpPr>
          <p:cNvPr id="60422" name="Line 10">
            <a:extLst>
              <a:ext uri="{FF2B5EF4-FFF2-40B4-BE49-F238E27FC236}">
                <a16:creationId xmlns:a16="http://schemas.microsoft.com/office/drawing/2014/main" id="{01A26690-79CD-744A-83EB-A19BA01A0B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2650" y="3124200"/>
            <a:ext cx="0" cy="220980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0423" name="Line 11">
            <a:extLst>
              <a:ext uri="{FF2B5EF4-FFF2-40B4-BE49-F238E27FC236}">
                <a16:creationId xmlns:a16="http://schemas.microsoft.com/office/drawing/2014/main" id="{9B80C602-45EE-4A46-9F6C-CB51163ABE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5334000"/>
            <a:ext cx="3254375" cy="0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0424" name="Oval 17">
            <a:extLst>
              <a:ext uri="{FF2B5EF4-FFF2-40B4-BE49-F238E27FC236}">
                <a16:creationId xmlns:a16="http://schemas.microsoft.com/office/drawing/2014/main" id="{C94C2F07-F419-DA4F-A3CB-AED9B4FEE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159250"/>
            <a:ext cx="152400" cy="520700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FFFFFF"/>
              </a:solidFill>
              <a:latin typeface="Futura Bk BT" panose="020B0602020204020303" pitchFamily="34" charset="-79"/>
            </a:endParaRPr>
          </a:p>
        </p:txBody>
      </p:sp>
      <p:sp>
        <p:nvSpPr>
          <p:cNvPr id="226322" name="Oval 18">
            <a:extLst>
              <a:ext uri="{FF2B5EF4-FFF2-40B4-BE49-F238E27FC236}">
                <a16:creationId xmlns:a16="http://schemas.microsoft.com/office/drawing/2014/main" id="{5CB27993-D990-AB46-8AE6-46C2F0187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625850"/>
            <a:ext cx="152400" cy="520700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FFFFFF"/>
              </a:solidFill>
              <a:latin typeface="Futura Bk BT" panose="020B0602020204020303" pitchFamily="34" charset="-79"/>
            </a:endParaRPr>
          </a:p>
        </p:txBody>
      </p:sp>
      <p:sp>
        <p:nvSpPr>
          <p:cNvPr id="226323" name="Oval 19">
            <a:extLst>
              <a:ext uri="{FF2B5EF4-FFF2-40B4-BE49-F238E27FC236}">
                <a16:creationId xmlns:a16="http://schemas.microsoft.com/office/drawing/2014/main" id="{3E246907-9DC1-5D47-89ED-B3EB76A4B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775" y="3930650"/>
            <a:ext cx="152400" cy="520700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FFFFFF"/>
              </a:solidFill>
              <a:latin typeface="Futura Bk BT" panose="020B0602020204020303" pitchFamily="34" charset="-79"/>
            </a:endParaRPr>
          </a:p>
        </p:txBody>
      </p:sp>
      <p:sp>
        <p:nvSpPr>
          <p:cNvPr id="60427" name="Rectangle 20">
            <a:extLst>
              <a:ext uri="{FF2B5EF4-FFF2-40B4-BE49-F238E27FC236}">
                <a16:creationId xmlns:a16="http://schemas.microsoft.com/office/drawing/2014/main" id="{A5696FD9-1658-FC4A-B666-EF941C9B6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76400"/>
            <a:ext cx="769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solidFill>
                  <a:srgbClr val="FFFFFF"/>
                </a:solidFill>
                <a:latin typeface="Futura Bk BT" panose="020B0602020204020303" pitchFamily="34" charset="-79"/>
              </a:rPr>
              <a:t>Issue : parameter space [m,b] is unbounded…</a:t>
            </a:r>
          </a:p>
        </p:txBody>
      </p:sp>
      <p:sp>
        <p:nvSpPr>
          <p:cNvPr id="60428" name="Text Box 22">
            <a:extLst>
              <a:ext uri="{FF2B5EF4-FFF2-40B4-BE49-F238E27FC236}">
                <a16:creationId xmlns:a16="http://schemas.microsoft.com/office/drawing/2014/main" id="{299C309B-4221-5240-BB07-BC9E7BC7D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5676900"/>
            <a:ext cx="1544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</a:rPr>
              <a:t>Hough space</a:t>
            </a:r>
          </a:p>
        </p:txBody>
      </p:sp>
      <p:sp>
        <p:nvSpPr>
          <p:cNvPr id="226330" name="Freeform 26">
            <a:extLst>
              <a:ext uri="{FF2B5EF4-FFF2-40B4-BE49-F238E27FC236}">
                <a16:creationId xmlns:a16="http://schemas.microsoft.com/office/drawing/2014/main" id="{FF406F35-95C6-7F46-AF84-B9DE0F578704}"/>
              </a:ext>
            </a:extLst>
          </p:cNvPr>
          <p:cNvSpPr>
            <a:spLocks/>
          </p:cNvSpPr>
          <p:nvPr/>
        </p:nvSpPr>
        <p:spPr bwMode="auto">
          <a:xfrm>
            <a:off x="5029200" y="3048000"/>
            <a:ext cx="1981200" cy="2374900"/>
          </a:xfrm>
          <a:custGeom>
            <a:avLst/>
            <a:gdLst>
              <a:gd name="T0" fmla="*/ 0 w 720"/>
              <a:gd name="T1" fmla="*/ 2147483646 h 1496"/>
              <a:gd name="T2" fmla="*/ 2147483646 w 720"/>
              <a:gd name="T3" fmla="*/ 2147483646 h 1496"/>
              <a:gd name="T4" fmla="*/ 2147483646 w 720"/>
              <a:gd name="T5" fmla="*/ 2147483646 h 1496"/>
              <a:gd name="T6" fmla="*/ 2147483646 w 720"/>
              <a:gd name="T7" fmla="*/ 2147483646 h 1496"/>
              <a:gd name="T8" fmla="*/ 2147483646 w 720"/>
              <a:gd name="T9" fmla="*/ 2147483646 h 14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31" name="Line 27">
            <a:extLst>
              <a:ext uri="{FF2B5EF4-FFF2-40B4-BE49-F238E27FC236}">
                <a16:creationId xmlns:a16="http://schemas.microsoft.com/office/drawing/2014/main" id="{F467A4D9-1C2E-3A4B-A47D-8C06C7E44B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4419600"/>
            <a:ext cx="9906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60431" name="Object 28">
            <a:extLst>
              <a:ext uri="{FF2B5EF4-FFF2-40B4-BE49-F238E27FC236}">
                <a16:creationId xmlns:a16="http://schemas.microsoft.com/office/drawing/2014/main" id="{123308E9-8102-5244-98F3-F802F427C3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62088" y="6019800"/>
          <a:ext cx="227171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0" name="Equation" r:id="rId4" imgW="33642300" imgH="9067800" progId="Equation.3">
                  <p:embed/>
                </p:oleObj>
              </mc:Choice>
              <mc:Fallback>
                <p:oleObj name="Equation" r:id="rId4" imgW="33642300" imgH="90678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6019800"/>
                        <a:ext cx="2271712" cy="5270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35" name="Freeform 31">
            <a:extLst>
              <a:ext uri="{FF2B5EF4-FFF2-40B4-BE49-F238E27FC236}">
                <a16:creationId xmlns:a16="http://schemas.microsoft.com/office/drawing/2014/main" id="{2511744F-94EB-0444-858B-11C6AD6AFB43}"/>
              </a:ext>
            </a:extLst>
          </p:cNvPr>
          <p:cNvSpPr>
            <a:spLocks/>
          </p:cNvSpPr>
          <p:nvPr/>
        </p:nvSpPr>
        <p:spPr bwMode="auto">
          <a:xfrm>
            <a:off x="1905000" y="5029200"/>
            <a:ext cx="177800" cy="304800"/>
          </a:xfrm>
          <a:custGeom>
            <a:avLst/>
            <a:gdLst>
              <a:gd name="T0" fmla="*/ 0 w 112"/>
              <a:gd name="T1" fmla="*/ 0 h 192"/>
              <a:gd name="T2" fmla="*/ 2147483646 w 112"/>
              <a:gd name="T3" fmla="*/ 2147483646 h 192"/>
              <a:gd name="T4" fmla="*/ 2147483646 w 112"/>
              <a:gd name="T5" fmla="*/ 2147483646 h 1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2" h="192">
                <a:moveTo>
                  <a:pt x="0" y="0"/>
                </a:moveTo>
                <a:cubicBezTo>
                  <a:pt x="40" y="32"/>
                  <a:pt x="80" y="64"/>
                  <a:pt x="96" y="96"/>
                </a:cubicBezTo>
                <a:cubicBezTo>
                  <a:pt x="112" y="128"/>
                  <a:pt x="104" y="160"/>
                  <a:pt x="96" y="192"/>
                </a:cubicBezTo>
              </a:path>
            </a:pathLst>
          </a:custGeom>
          <a:noFill/>
          <a:ln w="25400" cap="flat" cmpd="sng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36" name="Freeform 32">
            <a:extLst>
              <a:ext uri="{FF2B5EF4-FFF2-40B4-BE49-F238E27FC236}">
                <a16:creationId xmlns:a16="http://schemas.microsoft.com/office/drawing/2014/main" id="{F9CC699C-D07E-014E-B925-DB9B1BD6881C}"/>
              </a:ext>
            </a:extLst>
          </p:cNvPr>
          <p:cNvSpPr>
            <a:spLocks/>
          </p:cNvSpPr>
          <p:nvPr/>
        </p:nvSpPr>
        <p:spPr bwMode="auto">
          <a:xfrm>
            <a:off x="4800600" y="3124200"/>
            <a:ext cx="2438400" cy="1905000"/>
          </a:xfrm>
          <a:custGeom>
            <a:avLst/>
            <a:gdLst>
              <a:gd name="T0" fmla="*/ 0 w 720"/>
              <a:gd name="T1" fmla="*/ 2147483646 h 1496"/>
              <a:gd name="T2" fmla="*/ 2147483646 w 720"/>
              <a:gd name="T3" fmla="*/ 2147483646 h 1496"/>
              <a:gd name="T4" fmla="*/ 2147483646 w 720"/>
              <a:gd name="T5" fmla="*/ 2147483646 h 1496"/>
              <a:gd name="T6" fmla="*/ 2147483646 w 720"/>
              <a:gd name="T7" fmla="*/ 2147483646 h 1496"/>
              <a:gd name="T8" fmla="*/ 2147483646 w 720"/>
              <a:gd name="T9" fmla="*/ 2147483646 h 14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4" name="Freeform 33">
            <a:extLst>
              <a:ext uri="{FF2B5EF4-FFF2-40B4-BE49-F238E27FC236}">
                <a16:creationId xmlns:a16="http://schemas.microsoft.com/office/drawing/2014/main" id="{B1B0E614-E2F4-E348-8F12-4334E233DBBB}"/>
              </a:ext>
            </a:extLst>
          </p:cNvPr>
          <p:cNvSpPr>
            <a:spLocks/>
          </p:cNvSpPr>
          <p:nvPr/>
        </p:nvSpPr>
        <p:spPr bwMode="auto">
          <a:xfrm>
            <a:off x="4724400" y="3429000"/>
            <a:ext cx="2438400" cy="1143000"/>
          </a:xfrm>
          <a:custGeom>
            <a:avLst/>
            <a:gdLst>
              <a:gd name="T0" fmla="*/ 0 w 720"/>
              <a:gd name="T1" fmla="*/ 2147483646 h 1496"/>
              <a:gd name="T2" fmla="*/ 2147483646 w 720"/>
              <a:gd name="T3" fmla="*/ 2147483646 h 1496"/>
              <a:gd name="T4" fmla="*/ 2147483646 w 720"/>
              <a:gd name="T5" fmla="*/ 2147483646 h 1496"/>
              <a:gd name="T6" fmla="*/ 2147483646 w 720"/>
              <a:gd name="T7" fmla="*/ 2147483646 h 1496"/>
              <a:gd name="T8" fmla="*/ 2147483646 w 720"/>
              <a:gd name="T9" fmla="*/ 2147483646 h 14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0" h="1496">
                <a:moveTo>
                  <a:pt x="0" y="872"/>
                </a:moveTo>
                <a:cubicBezTo>
                  <a:pt x="64" y="436"/>
                  <a:pt x="128" y="0"/>
                  <a:pt x="192" y="104"/>
                </a:cubicBezTo>
                <a:cubicBezTo>
                  <a:pt x="256" y="208"/>
                  <a:pt x="328" y="1496"/>
                  <a:pt x="384" y="1496"/>
                </a:cubicBezTo>
                <a:cubicBezTo>
                  <a:pt x="440" y="1496"/>
                  <a:pt x="472" y="208"/>
                  <a:pt x="528" y="104"/>
                </a:cubicBezTo>
                <a:cubicBezTo>
                  <a:pt x="584" y="0"/>
                  <a:pt x="652" y="436"/>
                  <a:pt x="720" y="87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6320" name="Oval 16">
            <a:extLst>
              <a:ext uri="{FF2B5EF4-FFF2-40B4-BE49-F238E27FC236}">
                <a16:creationId xmlns:a16="http://schemas.microsoft.com/office/drawing/2014/main" id="{F1540408-4F11-5A4D-B33F-ABA2D5C6F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083050"/>
            <a:ext cx="152400" cy="520700"/>
          </a:xfrm>
          <a:prstGeom prst="ellipse">
            <a:avLst/>
          </a:prstGeom>
          <a:solidFill>
            <a:srgbClr val="3366FF"/>
          </a:solidFill>
          <a:ln w="50800">
            <a:solidFill>
              <a:srgbClr val="3366FF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="0">
              <a:solidFill>
                <a:srgbClr val="FFFFFF"/>
              </a:solidFill>
              <a:latin typeface="Futura Bk BT" panose="020B0602020204020303" pitchFamily="34" charset="-79"/>
            </a:endParaRPr>
          </a:p>
        </p:txBody>
      </p:sp>
      <p:sp>
        <p:nvSpPr>
          <p:cNvPr id="60436" name="Rectangle 34">
            <a:extLst>
              <a:ext uri="{FF2B5EF4-FFF2-40B4-BE49-F238E27FC236}">
                <a16:creationId xmlns:a16="http://schemas.microsoft.com/office/drawing/2014/main" id="{CE149302-9290-194F-8018-2583007D5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84" y="2236014"/>
            <a:ext cx="8839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0">
                <a:solidFill>
                  <a:srgbClr val="FFFFFF"/>
                </a:solidFill>
                <a:latin typeface="Futura Bk BT" panose="020B0602020204020303" pitchFamily="34" charset="-79"/>
              </a:rPr>
              <a:t>Use a polar representation for the parameter space </a:t>
            </a:r>
          </a:p>
        </p:txBody>
      </p:sp>
      <p:sp>
        <p:nvSpPr>
          <p:cNvPr id="60437" name="Title 1">
            <a:extLst>
              <a:ext uri="{FF2B5EF4-FFF2-40B4-BE49-F238E27FC236}">
                <a16:creationId xmlns:a16="http://schemas.microsoft.com/office/drawing/2014/main" id="{9139FB2B-5FA1-094B-9CD7-6BA273D25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</a:t>
            </a:r>
          </a:p>
        </p:txBody>
      </p:sp>
      <p:sp>
        <p:nvSpPr>
          <p:cNvPr id="60438" name="TextBox 1">
            <a:extLst>
              <a:ext uri="{FF2B5EF4-FFF2-40B4-BE49-F238E27FC236}">
                <a16:creationId xmlns:a16="http://schemas.microsoft.com/office/drawing/2014/main" id="{F72F4356-AEB4-044C-8745-330CEECF8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276600"/>
            <a:ext cx="1371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>
                <a:latin typeface="Arial" panose="020B0604020202020204" pitchFamily="34" charset="0"/>
              </a:rPr>
              <a:t>Duality: Each point has a dual curve in the parameter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E5460A-BDD7-B544-8BCC-F6CB4F6C378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195368" y="3348851"/>
            <a:ext cx="197113" cy="276999"/>
          </a:xfrm>
          <a:prstGeom prst="rect">
            <a:avLst/>
          </a:prstGeom>
          <a:blipFill>
            <a:blip r:embed="rId6"/>
            <a:stretch>
              <a:fillRect l="-5882" r="-588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E174B5-8CF8-7B4D-8FF1-D1C817991C1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20000" y="5500301"/>
            <a:ext cx="197113" cy="276999"/>
          </a:xfrm>
          <a:prstGeom prst="rect">
            <a:avLst/>
          </a:prstGeom>
          <a:blipFill>
            <a:blip r:embed="rId7"/>
            <a:stretch>
              <a:fillRect l="-31250" r="-18750" b="-8696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15031A-ECD6-BB4D-9B5F-6CA87F91B05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1768212" y="4504938"/>
            <a:ext cx="197113" cy="276999"/>
          </a:xfrm>
          <a:prstGeom prst="rect">
            <a:avLst/>
          </a:prstGeom>
          <a:blipFill>
            <a:blip r:embed="rId8"/>
            <a:stretch>
              <a:fillRect l="-5882" r="-588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43E2BE-4E19-4C42-86D6-047BD3FC8A4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2209800" y="4953000"/>
            <a:ext cx="197113" cy="276999"/>
          </a:xfrm>
          <a:prstGeom prst="rect">
            <a:avLst/>
          </a:prstGeom>
          <a:blipFill>
            <a:blip r:embed="rId7"/>
            <a:stretch>
              <a:fillRect l="-23529" r="-17647" b="-8696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00DB4-3C94-A448-B04A-6BE57EDF1BFB}"/>
                  </a:ext>
                </a:extLst>
              </p:cNvPr>
              <p:cNvSpPr txBox="1"/>
              <p:nvPr/>
            </p:nvSpPr>
            <p:spPr>
              <a:xfrm>
                <a:off x="4989013" y="6162288"/>
                <a:ext cx="207646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b="0" i="1" dirty="0" err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err="1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dirty="0" err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dirty="0" err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err="1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dirty="0" err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b="0" i="1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F00DB4-3C94-A448-B04A-6BE57EDF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013" y="6162288"/>
                <a:ext cx="2076466" cy="276999"/>
              </a:xfrm>
              <a:prstGeom prst="rect">
                <a:avLst/>
              </a:prstGeom>
              <a:blipFill>
                <a:blip r:embed="rId9"/>
                <a:stretch>
                  <a:fillRect l="-606" t="-4545" r="-1212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22" grpId="0" animBg="1"/>
      <p:bldP spid="226323" grpId="0" animBg="1"/>
      <p:bldP spid="2263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5">
            <a:extLst>
              <a:ext uri="{FF2B5EF4-FFF2-40B4-BE49-F238E27FC236}">
                <a16:creationId xmlns:a16="http://schemas.microsoft.com/office/drawing/2014/main" id="{D2C4B416-FA85-A747-B8FD-DBDD3DB87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Keypoint matching</a:t>
            </a:r>
            <a:endParaRPr lang="de-CH" altLang="en-US"/>
          </a:p>
        </p:txBody>
      </p:sp>
      <p:pic>
        <p:nvPicPr>
          <p:cNvPr id="45" name="Picture 41">
            <a:extLst>
              <a:ext uri="{FF2B5EF4-FFF2-40B4-BE49-F238E27FC236}">
                <a16:creationId xmlns:a16="http://schemas.microsoft.com/office/drawing/2014/main" id="{4444D744-F4F3-A34C-B3A6-4D6832FF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5" name="Picture 4">
            <a:extLst>
              <a:ext uri="{FF2B5EF4-FFF2-40B4-BE49-F238E27FC236}">
                <a16:creationId xmlns:a16="http://schemas.microsoft.com/office/drawing/2014/main" id="{B559BBCE-A57D-6D43-9378-C98969A0F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AutoShape 83">
            <a:extLst>
              <a:ext uri="{FF2B5EF4-FFF2-40B4-BE49-F238E27FC236}">
                <a16:creationId xmlns:a16="http://schemas.microsoft.com/office/drawing/2014/main" id="{5D79D59E-CCFA-604C-89C4-730F28FBB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82B87657-AC01-9349-8CEF-B5F34F21BE5A}"/>
              </a:ext>
            </a:extLst>
          </p:cNvPr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8273" name="Group 52">
              <a:extLst>
                <a:ext uri="{FF2B5EF4-FFF2-40B4-BE49-F238E27FC236}">
                  <a16:creationId xmlns:a16="http://schemas.microsoft.com/office/drawing/2014/main" id="{620E255D-1BA5-124C-B936-9A5B3FEFCE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8275" name="Line 53">
                <a:extLst>
                  <a:ext uri="{FF2B5EF4-FFF2-40B4-BE49-F238E27FC236}">
                    <a16:creationId xmlns:a16="http://schemas.microsoft.com/office/drawing/2014/main" id="{F7E5B1C6-8C63-E640-B870-FEEE4E487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6" name="Line 54">
                <a:extLst>
                  <a:ext uri="{FF2B5EF4-FFF2-40B4-BE49-F238E27FC236}">
                    <a16:creationId xmlns:a16="http://schemas.microsoft.com/office/drawing/2014/main" id="{A46E798B-DD73-B24A-8F91-7920E574F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7" name="Rectangle 55">
                <a:extLst>
                  <a:ext uri="{FF2B5EF4-FFF2-40B4-BE49-F238E27FC236}">
                    <a16:creationId xmlns:a16="http://schemas.microsoft.com/office/drawing/2014/main" id="{D2343879-1354-5740-8359-D9BAC0EB1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8" name="Rectangle 56">
                <a:extLst>
                  <a:ext uri="{FF2B5EF4-FFF2-40B4-BE49-F238E27FC236}">
                    <a16:creationId xmlns:a16="http://schemas.microsoft.com/office/drawing/2014/main" id="{30A707CE-5958-034F-86C7-8AC038437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9" name="Rectangle 57">
                <a:extLst>
                  <a:ext uri="{FF2B5EF4-FFF2-40B4-BE49-F238E27FC236}">
                    <a16:creationId xmlns:a16="http://schemas.microsoft.com/office/drawing/2014/main" id="{7D72CE59-04E0-7A4D-B230-09C952330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0" name="Rectangle 58">
                <a:extLst>
                  <a:ext uri="{FF2B5EF4-FFF2-40B4-BE49-F238E27FC236}">
                    <a16:creationId xmlns:a16="http://schemas.microsoft.com/office/drawing/2014/main" id="{ECA8D87C-55AC-514D-B7CA-8D9430EDE3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1" name="Rectangle 59">
                <a:extLst>
                  <a:ext uri="{FF2B5EF4-FFF2-40B4-BE49-F238E27FC236}">
                    <a16:creationId xmlns:a16="http://schemas.microsoft.com/office/drawing/2014/main" id="{2E2F38E6-B2B7-7A47-8148-1CB373685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2" name="Rectangle 60">
                <a:extLst>
                  <a:ext uri="{FF2B5EF4-FFF2-40B4-BE49-F238E27FC236}">
                    <a16:creationId xmlns:a16="http://schemas.microsoft.com/office/drawing/2014/main" id="{1D2AF6DD-D7FC-9A40-8A3E-1BCC22E70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3" name="Rectangle 61">
                <a:extLst>
                  <a:ext uri="{FF2B5EF4-FFF2-40B4-BE49-F238E27FC236}">
                    <a16:creationId xmlns:a16="http://schemas.microsoft.com/office/drawing/2014/main" id="{5697F31E-E0C9-8E45-9710-B75DCC95C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4" name="Rectangle 62">
                <a:extLst>
                  <a:ext uri="{FF2B5EF4-FFF2-40B4-BE49-F238E27FC236}">
                    <a16:creationId xmlns:a16="http://schemas.microsoft.com/office/drawing/2014/main" id="{87CD1C4D-7732-6D4C-823C-2137B9648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5" name="Rectangle 63">
                <a:extLst>
                  <a:ext uri="{FF2B5EF4-FFF2-40B4-BE49-F238E27FC236}">
                    <a16:creationId xmlns:a16="http://schemas.microsoft.com/office/drawing/2014/main" id="{EC768EEB-C195-B449-9B63-E641DB9BB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6" name="Rectangle 64">
                <a:extLst>
                  <a:ext uri="{FF2B5EF4-FFF2-40B4-BE49-F238E27FC236}">
                    <a16:creationId xmlns:a16="http://schemas.microsoft.com/office/drawing/2014/main" id="{812D0329-0A1B-6847-AAA2-B943C916D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7" name="Rectangle 65">
                <a:extLst>
                  <a:ext uri="{FF2B5EF4-FFF2-40B4-BE49-F238E27FC236}">
                    <a16:creationId xmlns:a16="http://schemas.microsoft.com/office/drawing/2014/main" id="{04DE10EF-043C-AA48-BF5A-97ECE79A7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88" name="Rectangle 66">
                <a:extLst>
                  <a:ext uri="{FF2B5EF4-FFF2-40B4-BE49-F238E27FC236}">
                    <a16:creationId xmlns:a16="http://schemas.microsoft.com/office/drawing/2014/main" id="{1C997B37-789A-1649-A641-B8C4157EF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8274" name="Object 2">
              <a:extLst>
                <a:ext uri="{FF2B5EF4-FFF2-40B4-BE49-F238E27FC236}">
                  <a16:creationId xmlns:a16="http://schemas.microsoft.com/office/drawing/2014/main" id="{050C505F-5E29-4846-B3C6-F25F9516A2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3" name="Equation" r:id="rId5" imgW="4394200" imgH="4978400" progId="Equation.3">
                    <p:embed/>
                  </p:oleObj>
                </mc:Choice>
                <mc:Fallback>
                  <p:oleObj name="Equation" r:id="rId5" imgW="4394200" imgH="49784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>
            <a:extLst>
              <a:ext uri="{FF2B5EF4-FFF2-40B4-BE49-F238E27FC236}">
                <a16:creationId xmlns:a16="http://schemas.microsoft.com/office/drawing/2014/main" id="{2509BBC6-4ABB-2544-8D8F-6FC1AC3ADF9D}"/>
              </a:ext>
            </a:extLst>
          </p:cNvPr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8257" name="Group 67">
              <a:extLst>
                <a:ext uri="{FF2B5EF4-FFF2-40B4-BE49-F238E27FC236}">
                  <a16:creationId xmlns:a16="http://schemas.microsoft.com/office/drawing/2014/main" id="{9573763B-8F7F-8E41-9F37-98040336E6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8259" name="Line 68">
                <a:extLst>
                  <a:ext uri="{FF2B5EF4-FFF2-40B4-BE49-F238E27FC236}">
                    <a16:creationId xmlns:a16="http://schemas.microsoft.com/office/drawing/2014/main" id="{4552AF63-C167-8749-8B73-D7DFA18939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0" name="Line 69">
                <a:extLst>
                  <a:ext uri="{FF2B5EF4-FFF2-40B4-BE49-F238E27FC236}">
                    <a16:creationId xmlns:a16="http://schemas.microsoft.com/office/drawing/2014/main" id="{02A2650A-9386-1646-A45F-9BC1C3D173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bg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1" name="Rectangle 70">
                <a:extLst>
                  <a:ext uri="{FF2B5EF4-FFF2-40B4-BE49-F238E27FC236}">
                    <a16:creationId xmlns:a16="http://schemas.microsoft.com/office/drawing/2014/main" id="{30A9E10F-DF5F-7845-86A8-0A8E6BEC25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2" name="Rectangle 71">
                <a:extLst>
                  <a:ext uri="{FF2B5EF4-FFF2-40B4-BE49-F238E27FC236}">
                    <a16:creationId xmlns:a16="http://schemas.microsoft.com/office/drawing/2014/main" id="{2CED34CA-5FC8-3349-A3CE-0F69F7A58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3" name="Rectangle 72">
                <a:extLst>
                  <a:ext uri="{FF2B5EF4-FFF2-40B4-BE49-F238E27FC236}">
                    <a16:creationId xmlns:a16="http://schemas.microsoft.com/office/drawing/2014/main" id="{7B4B2103-9A82-FE4D-AC99-CD78FC40E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4" name="Rectangle 73">
                <a:extLst>
                  <a:ext uri="{FF2B5EF4-FFF2-40B4-BE49-F238E27FC236}">
                    <a16:creationId xmlns:a16="http://schemas.microsoft.com/office/drawing/2014/main" id="{370426C6-815D-CB41-A3DB-3FA9C3FC1E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5" name="Rectangle 74">
                <a:extLst>
                  <a:ext uri="{FF2B5EF4-FFF2-40B4-BE49-F238E27FC236}">
                    <a16:creationId xmlns:a16="http://schemas.microsoft.com/office/drawing/2014/main" id="{3A6A4C37-FEF4-2745-B82D-1A93C02B8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6" name="Rectangle 75">
                <a:extLst>
                  <a:ext uri="{FF2B5EF4-FFF2-40B4-BE49-F238E27FC236}">
                    <a16:creationId xmlns:a16="http://schemas.microsoft.com/office/drawing/2014/main" id="{AAD8E2E6-A909-4143-B0C5-24F873200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7" name="Rectangle 76">
                <a:extLst>
                  <a:ext uri="{FF2B5EF4-FFF2-40B4-BE49-F238E27FC236}">
                    <a16:creationId xmlns:a16="http://schemas.microsoft.com/office/drawing/2014/main" id="{D38820D2-816D-854F-A2B2-5801D3208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8" name="Rectangle 77">
                <a:extLst>
                  <a:ext uri="{FF2B5EF4-FFF2-40B4-BE49-F238E27FC236}">
                    <a16:creationId xmlns:a16="http://schemas.microsoft.com/office/drawing/2014/main" id="{EAE4AC4E-1DAC-7747-992D-9F099952C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69" name="Rectangle 78">
                <a:extLst>
                  <a:ext uri="{FF2B5EF4-FFF2-40B4-BE49-F238E27FC236}">
                    <a16:creationId xmlns:a16="http://schemas.microsoft.com/office/drawing/2014/main" id="{04701F47-A0C5-1445-8B80-5EFA0C468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0" name="Rectangle 79">
                <a:extLst>
                  <a:ext uri="{FF2B5EF4-FFF2-40B4-BE49-F238E27FC236}">
                    <a16:creationId xmlns:a16="http://schemas.microsoft.com/office/drawing/2014/main" id="{82821599-0230-C744-A463-E478DBD9E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1" name="Rectangle 80">
                <a:extLst>
                  <a:ext uri="{FF2B5EF4-FFF2-40B4-BE49-F238E27FC236}">
                    <a16:creationId xmlns:a16="http://schemas.microsoft.com/office/drawing/2014/main" id="{33111AD4-205F-A249-A35C-A5BD1F2F1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72" name="Rectangle 81">
                <a:extLst>
                  <a:ext uri="{FF2B5EF4-FFF2-40B4-BE49-F238E27FC236}">
                    <a16:creationId xmlns:a16="http://schemas.microsoft.com/office/drawing/2014/main" id="{88782968-738B-484B-A77E-E231C8388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de-CH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aphicFrame>
          <p:nvGraphicFramePr>
            <p:cNvPr id="8258" name="Object 3">
              <a:extLst>
                <a:ext uri="{FF2B5EF4-FFF2-40B4-BE49-F238E27FC236}">
                  <a16:creationId xmlns:a16="http://schemas.microsoft.com/office/drawing/2014/main" id="{D73C0C0A-6DE6-3841-9C93-AFA678893B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14" name="Equation" r:id="rId7" imgW="4394200" imgH="4978400" progId="Equation.3">
                    <p:embed/>
                  </p:oleObj>
                </mc:Choice>
                <mc:Fallback>
                  <p:oleObj name="Equation" r:id="rId7" imgW="4394200" imgH="49784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199" name="Picture 25" descr="obj14__0">
            <a:extLst>
              <a:ext uri="{FF2B5EF4-FFF2-40B4-BE49-F238E27FC236}">
                <a16:creationId xmlns:a16="http://schemas.microsoft.com/office/drawing/2014/main" id="{BD97ABDF-2C1B-9244-8C06-3A15FE8D9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2">
            <a:extLst>
              <a:ext uri="{FF2B5EF4-FFF2-40B4-BE49-F238E27FC236}">
                <a16:creationId xmlns:a16="http://schemas.microsoft.com/office/drawing/2014/main" id="{EC3AE46C-021D-0D4F-BCC8-72B113D9D53F}"/>
              </a:ext>
            </a:extLst>
          </p:cNvPr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07">
            <a:extLst>
              <a:ext uri="{FF2B5EF4-FFF2-40B4-BE49-F238E27FC236}">
                <a16:creationId xmlns:a16="http://schemas.microsoft.com/office/drawing/2014/main" id="{4DA6771C-FF26-9B4E-A3FA-E051A552F305}"/>
              </a:ext>
            </a:extLst>
          </p:cNvPr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8235" name="Group 35">
              <a:extLst>
                <a:ext uri="{FF2B5EF4-FFF2-40B4-BE49-F238E27FC236}">
                  <a16:creationId xmlns:a16="http://schemas.microsoft.com/office/drawing/2014/main" id="{7F0ED01A-3488-244C-99B7-08A8FC4322BC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8255" name="Line 36">
                <a:extLst>
                  <a:ext uri="{FF2B5EF4-FFF2-40B4-BE49-F238E27FC236}">
                    <a16:creationId xmlns:a16="http://schemas.microsoft.com/office/drawing/2014/main" id="{6F103455-EE3A-1C41-8ABC-0132FD41E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6" name="Line 37">
                <a:extLst>
                  <a:ext uri="{FF2B5EF4-FFF2-40B4-BE49-F238E27FC236}">
                    <a16:creationId xmlns:a16="http://schemas.microsoft.com/office/drawing/2014/main" id="{6EBB688A-B87F-4D43-90AA-85BEDBD8B7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36" name="Group 101">
              <a:extLst>
                <a:ext uri="{FF2B5EF4-FFF2-40B4-BE49-F238E27FC236}">
                  <a16:creationId xmlns:a16="http://schemas.microsoft.com/office/drawing/2014/main" id="{56BB1198-A690-6143-8935-F1266B9E7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8237" name="Group 26">
                <a:extLst>
                  <a:ext uri="{FF2B5EF4-FFF2-40B4-BE49-F238E27FC236}">
                    <a16:creationId xmlns:a16="http://schemas.microsoft.com/office/drawing/2014/main" id="{8363448A-C1F9-2749-8908-5193E47E7D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8253" name="Line 27">
                  <a:extLst>
                    <a:ext uri="{FF2B5EF4-FFF2-40B4-BE49-F238E27FC236}">
                      <a16:creationId xmlns:a16="http://schemas.microsoft.com/office/drawing/2014/main" id="{233A10C9-6436-0540-A52C-19E125D0C1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54" name="Line 28">
                  <a:extLst>
                    <a:ext uri="{FF2B5EF4-FFF2-40B4-BE49-F238E27FC236}">
                      <a16:creationId xmlns:a16="http://schemas.microsoft.com/office/drawing/2014/main" id="{663FB617-6847-5846-A136-C5999A9FDF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238" name="Group 29">
                <a:extLst>
                  <a:ext uri="{FF2B5EF4-FFF2-40B4-BE49-F238E27FC236}">
                    <a16:creationId xmlns:a16="http://schemas.microsoft.com/office/drawing/2014/main" id="{C27FAAE1-784E-1B45-9765-6C19A0845D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8251" name="Line 30">
                  <a:extLst>
                    <a:ext uri="{FF2B5EF4-FFF2-40B4-BE49-F238E27FC236}">
                      <a16:creationId xmlns:a16="http://schemas.microsoft.com/office/drawing/2014/main" id="{55549D5F-6FF7-8045-A186-3EE6FDF962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52" name="Line 31">
                  <a:extLst>
                    <a:ext uri="{FF2B5EF4-FFF2-40B4-BE49-F238E27FC236}">
                      <a16:creationId xmlns:a16="http://schemas.microsoft.com/office/drawing/2014/main" id="{D98A899D-72FF-5247-A53C-2BF11C916B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239" name="Group 32">
                <a:extLst>
                  <a:ext uri="{FF2B5EF4-FFF2-40B4-BE49-F238E27FC236}">
                    <a16:creationId xmlns:a16="http://schemas.microsoft.com/office/drawing/2014/main" id="{C79CE093-B57F-4B47-8CF4-62D5BA5B53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8249" name="Line 33">
                  <a:extLst>
                    <a:ext uri="{FF2B5EF4-FFF2-40B4-BE49-F238E27FC236}">
                      <a16:creationId xmlns:a16="http://schemas.microsoft.com/office/drawing/2014/main" id="{C9D73A0F-FAE5-294C-842E-012ED09854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50" name="Line 34">
                  <a:extLst>
                    <a:ext uri="{FF2B5EF4-FFF2-40B4-BE49-F238E27FC236}">
                      <a16:creationId xmlns:a16="http://schemas.microsoft.com/office/drawing/2014/main" id="{F21C2907-8452-4046-9367-7AED31FFB0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240" name="Group 38">
                <a:extLst>
                  <a:ext uri="{FF2B5EF4-FFF2-40B4-BE49-F238E27FC236}">
                    <a16:creationId xmlns:a16="http://schemas.microsoft.com/office/drawing/2014/main" id="{EDA44CC3-AE35-4B4F-912F-C8FF284579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8247" name="Line 39">
                  <a:extLst>
                    <a:ext uri="{FF2B5EF4-FFF2-40B4-BE49-F238E27FC236}">
                      <a16:creationId xmlns:a16="http://schemas.microsoft.com/office/drawing/2014/main" id="{D9FD2D7F-EB84-EA48-928F-0064C3140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8" name="Line 40">
                  <a:extLst>
                    <a:ext uri="{FF2B5EF4-FFF2-40B4-BE49-F238E27FC236}">
                      <a16:creationId xmlns:a16="http://schemas.microsoft.com/office/drawing/2014/main" id="{B90EB12D-A3D1-164D-BFF2-8E49B271FC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241" name="Group 43">
                <a:extLst>
                  <a:ext uri="{FF2B5EF4-FFF2-40B4-BE49-F238E27FC236}">
                    <a16:creationId xmlns:a16="http://schemas.microsoft.com/office/drawing/2014/main" id="{F919BFB7-3AD4-A346-89B7-C72D5AAF5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8245" name="Line 44">
                  <a:extLst>
                    <a:ext uri="{FF2B5EF4-FFF2-40B4-BE49-F238E27FC236}">
                      <a16:creationId xmlns:a16="http://schemas.microsoft.com/office/drawing/2014/main" id="{A7CD2512-3CD1-B64A-87B1-03FEEF7BF3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6" name="Line 45">
                  <a:extLst>
                    <a:ext uri="{FF2B5EF4-FFF2-40B4-BE49-F238E27FC236}">
                      <a16:creationId xmlns:a16="http://schemas.microsoft.com/office/drawing/2014/main" id="{4BF42476-4606-1847-BB50-86029B2A26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242" name="Rectangle 88">
                <a:extLst>
                  <a:ext uri="{FF2B5EF4-FFF2-40B4-BE49-F238E27FC236}">
                    <a16:creationId xmlns:a16="http://schemas.microsoft.com/office/drawing/2014/main" id="{C71E6864-6154-234A-830E-0B69DC238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altLang="en-US" sz="1800" b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="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43" name="Rectangle 89">
                <a:extLst>
                  <a:ext uri="{FF2B5EF4-FFF2-40B4-BE49-F238E27FC236}">
                    <a16:creationId xmlns:a16="http://schemas.microsoft.com/office/drawing/2014/main" id="{EF7F4779-CE76-744D-926B-599A667B2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altLang="en-US" sz="1800" b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="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44" name="Rectangle 90">
                <a:extLst>
                  <a:ext uri="{FF2B5EF4-FFF2-40B4-BE49-F238E27FC236}">
                    <a16:creationId xmlns:a16="http://schemas.microsoft.com/office/drawing/2014/main" id="{26415CDE-65F3-0948-99F5-15528BFE54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bg1"/>
                    </a:solidFill>
                    <a:latin typeface="CosmosBQ-Light" pitchFamily="50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pl-PL" altLang="en-US" sz="1800" b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  <a:r>
                  <a:rPr lang="pl-PL" altLang="en-US" sz="1800" b="0" baseline="-2500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en-US" sz="18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8202" name="Picture 5" descr="obj14__0">
            <a:extLst>
              <a:ext uri="{FF2B5EF4-FFF2-40B4-BE49-F238E27FC236}">
                <a16:creationId xmlns:a16="http://schemas.microsoft.com/office/drawing/2014/main" id="{58C1BD69-59B3-D146-851B-DC4A98573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E3D0D0D4-2C76-5743-9EEA-91388ECDE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CH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00">
            <a:extLst>
              <a:ext uri="{FF2B5EF4-FFF2-40B4-BE49-F238E27FC236}">
                <a16:creationId xmlns:a16="http://schemas.microsoft.com/office/drawing/2014/main" id="{B07FE216-0A42-7A4E-AD89-1E5135AAF8BF}"/>
              </a:ext>
            </a:extLst>
          </p:cNvPr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8214" name="Group 7">
              <a:extLst>
                <a:ext uri="{FF2B5EF4-FFF2-40B4-BE49-F238E27FC236}">
                  <a16:creationId xmlns:a16="http://schemas.microsoft.com/office/drawing/2014/main" id="{7425C2EE-1E8B-0140-A458-465531FFB4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8233" name="Line 8">
                <a:extLst>
                  <a:ext uri="{FF2B5EF4-FFF2-40B4-BE49-F238E27FC236}">
                    <a16:creationId xmlns:a16="http://schemas.microsoft.com/office/drawing/2014/main" id="{D4AD26DD-5582-2843-8FAF-A52F5D9FB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4" name="Line 9">
                <a:extLst>
                  <a:ext uri="{FF2B5EF4-FFF2-40B4-BE49-F238E27FC236}">
                    <a16:creationId xmlns:a16="http://schemas.microsoft.com/office/drawing/2014/main" id="{D3997CB6-8BCA-584B-93B0-E132003B64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15" name="Group 10">
              <a:extLst>
                <a:ext uri="{FF2B5EF4-FFF2-40B4-BE49-F238E27FC236}">
                  <a16:creationId xmlns:a16="http://schemas.microsoft.com/office/drawing/2014/main" id="{BFC105E4-DC2B-5142-AEF5-B8DE7809F9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8231" name="Line 11">
                <a:extLst>
                  <a:ext uri="{FF2B5EF4-FFF2-40B4-BE49-F238E27FC236}">
                    <a16:creationId xmlns:a16="http://schemas.microsoft.com/office/drawing/2014/main" id="{78DD7E0C-7F3D-8645-8B29-D708D52DE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2" name="Line 12">
                <a:extLst>
                  <a:ext uri="{FF2B5EF4-FFF2-40B4-BE49-F238E27FC236}">
                    <a16:creationId xmlns:a16="http://schemas.microsoft.com/office/drawing/2014/main" id="{F2843EF2-BE27-484B-9BC3-11E30AF441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16" name="Group 13">
              <a:extLst>
                <a:ext uri="{FF2B5EF4-FFF2-40B4-BE49-F238E27FC236}">
                  <a16:creationId xmlns:a16="http://schemas.microsoft.com/office/drawing/2014/main" id="{EDFE52E7-D030-794F-BE0A-F112C91C16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8229" name="Line 14">
                <a:extLst>
                  <a:ext uri="{FF2B5EF4-FFF2-40B4-BE49-F238E27FC236}">
                    <a16:creationId xmlns:a16="http://schemas.microsoft.com/office/drawing/2014/main" id="{51EEB316-B13C-3D41-9852-FF67D6F73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0" name="Line 15">
                <a:extLst>
                  <a:ext uri="{FF2B5EF4-FFF2-40B4-BE49-F238E27FC236}">
                    <a16:creationId xmlns:a16="http://schemas.microsoft.com/office/drawing/2014/main" id="{723B6DEC-5515-5143-941E-A25B2E489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17" name="Group 16">
              <a:extLst>
                <a:ext uri="{FF2B5EF4-FFF2-40B4-BE49-F238E27FC236}">
                  <a16:creationId xmlns:a16="http://schemas.microsoft.com/office/drawing/2014/main" id="{D234794F-26D8-B548-84DB-5A794ADC1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8227" name="Line 17">
                <a:extLst>
                  <a:ext uri="{FF2B5EF4-FFF2-40B4-BE49-F238E27FC236}">
                    <a16:creationId xmlns:a16="http://schemas.microsoft.com/office/drawing/2014/main" id="{9DE7F3CC-93EE-5B4E-BA7E-AEE4956171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8" name="Line 18">
                <a:extLst>
                  <a:ext uri="{FF2B5EF4-FFF2-40B4-BE49-F238E27FC236}">
                    <a16:creationId xmlns:a16="http://schemas.microsoft.com/office/drawing/2014/main" id="{6B92C441-F812-734C-BE23-613648BD4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18" name="Group 19">
              <a:extLst>
                <a:ext uri="{FF2B5EF4-FFF2-40B4-BE49-F238E27FC236}">
                  <a16:creationId xmlns:a16="http://schemas.microsoft.com/office/drawing/2014/main" id="{BAB276A4-7539-E347-8AE5-F10A2864AC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8225" name="Line 20">
                <a:extLst>
                  <a:ext uri="{FF2B5EF4-FFF2-40B4-BE49-F238E27FC236}">
                    <a16:creationId xmlns:a16="http://schemas.microsoft.com/office/drawing/2014/main" id="{9D13716F-8619-C545-95C8-3B0553408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6" name="Line 21">
                <a:extLst>
                  <a:ext uri="{FF2B5EF4-FFF2-40B4-BE49-F238E27FC236}">
                    <a16:creationId xmlns:a16="http://schemas.microsoft.com/office/drawing/2014/main" id="{1D1B4116-0E7C-6645-9F5C-82A28045F1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19" name="Group 22">
              <a:extLst>
                <a:ext uri="{FF2B5EF4-FFF2-40B4-BE49-F238E27FC236}">
                  <a16:creationId xmlns:a16="http://schemas.microsoft.com/office/drawing/2014/main" id="{D1BFF561-40EB-7048-AEB2-6CACA8187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8223" name="Line 23">
                <a:extLst>
                  <a:ext uri="{FF2B5EF4-FFF2-40B4-BE49-F238E27FC236}">
                    <a16:creationId xmlns:a16="http://schemas.microsoft.com/office/drawing/2014/main" id="{0D64BD25-B84A-A94A-9299-1D07A856B5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4" name="Line 24">
                <a:extLst>
                  <a:ext uri="{FF2B5EF4-FFF2-40B4-BE49-F238E27FC236}">
                    <a16:creationId xmlns:a16="http://schemas.microsoft.com/office/drawing/2014/main" id="{25677063-FD7C-2742-8B1E-E84347BC4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20" name="Rectangle 91">
              <a:extLst>
                <a:ext uri="{FF2B5EF4-FFF2-40B4-BE49-F238E27FC236}">
                  <a16:creationId xmlns:a16="http://schemas.microsoft.com/office/drawing/2014/main" id="{22516218-51B9-754C-9B7A-1EBCE400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l-PL" altLang="en-US" sz="1800" b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="0" baseline="-250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en-US" sz="18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1" name="Rectangle 92">
              <a:extLst>
                <a:ext uri="{FF2B5EF4-FFF2-40B4-BE49-F238E27FC236}">
                  <a16:creationId xmlns:a16="http://schemas.microsoft.com/office/drawing/2014/main" id="{96D810FF-02BD-4745-B93C-D3ACF9FA8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l-PL" altLang="en-US" sz="1800" b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="0" baseline="-250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altLang="en-US" sz="18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22" name="Rectangle 93">
              <a:extLst>
                <a:ext uri="{FF2B5EF4-FFF2-40B4-BE49-F238E27FC236}">
                  <a16:creationId xmlns:a16="http://schemas.microsoft.com/office/drawing/2014/main" id="{97FD802C-DEE5-184D-A94C-BB3CCA883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bg1"/>
                  </a:solidFill>
                  <a:latin typeface="CosmosBQ-Light" pitchFamily="50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pl-PL" altLang="en-US" sz="1800" b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pl-PL" altLang="en-US" sz="1800" b="0" baseline="-2500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altLang="en-US" sz="1800" b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9" name="Object 5">
            <a:extLst>
              <a:ext uri="{FF2B5EF4-FFF2-40B4-BE49-F238E27FC236}">
                <a16:creationId xmlns:a16="http://schemas.microsoft.com/office/drawing/2014/main" id="{9172CC38-C8F8-834F-BE69-DDA740B6EE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" name="Equation" r:id="rId11" imgW="19900900" imgH="4978400" progId="Equation.3">
                  <p:embed/>
                </p:oleObj>
              </mc:Choice>
              <mc:Fallback>
                <p:oleObj name="Equation" r:id="rId11" imgW="19900900" imgH="4978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>
            <a:extLst>
              <a:ext uri="{FF2B5EF4-FFF2-40B4-BE49-F238E27FC236}">
                <a16:creationId xmlns:a16="http://schemas.microsoft.com/office/drawing/2014/main" id="{1D517308-4B8D-9247-908B-2B8B8D76E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6">
            <a:extLst>
              <a:ext uri="{FF2B5EF4-FFF2-40B4-BE49-F238E27FC236}">
                <a16:creationId xmlns:a16="http://schemas.microsoft.com/office/drawing/2014/main" id="{DCD1518A-BE20-E141-BE01-7B8519B8B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46">
            <a:extLst>
              <a:ext uri="{FF2B5EF4-FFF2-40B4-BE49-F238E27FC236}">
                <a16:creationId xmlns:a16="http://schemas.microsoft.com/office/drawing/2014/main" id="{17D478E5-AE15-2F44-9E02-58E661916F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 Box 26">
            <a:extLst>
              <a:ext uri="{FF2B5EF4-FFF2-40B4-BE49-F238E27FC236}">
                <a16:creationId xmlns:a16="http://schemas.microsoft.com/office/drawing/2014/main" id="{418FBA2B-20D6-C14E-89F2-EE7F4784C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1. Find a set of  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distinctive key-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points 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ext Box 26">
            <a:extLst>
              <a:ext uri="{FF2B5EF4-FFF2-40B4-BE49-F238E27FC236}">
                <a16:creationId xmlns:a16="http://schemas.microsoft.com/office/drawing/2014/main" id="{A2EAA21C-BC8F-024C-B556-546C90A98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2971800"/>
            <a:ext cx="278288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3. Extract and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normalize the   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region content  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 Box 26">
            <a:extLst>
              <a:ext uri="{FF2B5EF4-FFF2-40B4-BE49-F238E27FC236}">
                <a16:creationId xmlns:a16="http://schemas.microsoft.com/office/drawing/2014/main" id="{21699A2C-63DB-C241-A363-349080C72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1981200"/>
            <a:ext cx="311150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2. Define a region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around each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keypoint   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 Box 26">
            <a:extLst>
              <a:ext uri="{FF2B5EF4-FFF2-40B4-BE49-F238E27FC236}">
                <a16:creationId xmlns:a16="http://schemas.microsoft.com/office/drawing/2014/main" id="{F5006F43-809B-4141-A6A9-81F64F851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3962400"/>
            <a:ext cx="3001962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4. Compute a local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descriptor from the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normalized region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 Box 26">
            <a:extLst>
              <a:ext uri="{FF2B5EF4-FFF2-40B4-BE49-F238E27FC236}">
                <a16:creationId xmlns:a16="http://schemas.microsoft.com/office/drawing/2014/main" id="{8DD8D11E-1B12-894F-91E0-C9CA66C10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88" y="4953000"/>
            <a:ext cx="3001962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5. Match local </a:t>
            </a:r>
            <a:b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100" b="0">
                <a:latin typeface="Arial" panose="020B0604020202020204" pitchFamily="34" charset="0"/>
                <a:cs typeface="Arial" panose="020B0604020202020204" pitchFamily="34" charset="0"/>
              </a:rPr>
              <a:t>    descriptors</a:t>
            </a:r>
            <a:endParaRPr lang="en-US" altLang="en-US" sz="18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2">
            <a:extLst>
              <a:ext uri="{FF2B5EF4-FFF2-40B4-BE49-F238E27FC236}">
                <a16:creationId xmlns:a16="http://schemas.microsoft.com/office/drawing/2014/main" id="{3019880E-BBBC-A94D-B678-7EF52AD6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771650"/>
            <a:ext cx="8293100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ext Box 3">
            <a:extLst>
              <a:ext uri="{FF2B5EF4-FFF2-40B4-BE49-F238E27FC236}">
                <a16:creationId xmlns:a16="http://schemas.microsoft.com/office/drawing/2014/main" id="{E82F2E0B-630F-AA49-BC6D-A6A58146E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6034088"/>
            <a:ext cx="1019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62467" name="Text Box 4">
            <a:extLst>
              <a:ext uri="{FF2B5EF4-FFF2-40B4-BE49-F238E27FC236}">
                <a16:creationId xmlns:a16="http://schemas.microsoft.com/office/drawing/2014/main" id="{966F9A72-1383-9041-A333-F1A64A28E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350" y="6019800"/>
            <a:ext cx="74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  <a:cs typeface="Arial" panose="020B0604020202020204" pitchFamily="34" charset="0"/>
              </a:rPr>
              <a:t>votes</a:t>
            </a:r>
          </a:p>
        </p:txBody>
      </p:sp>
      <p:sp>
        <p:nvSpPr>
          <p:cNvPr id="62468" name="Title 1">
            <a:extLst>
              <a:ext uri="{FF2B5EF4-FFF2-40B4-BE49-F238E27FC236}">
                <a16:creationId xmlns:a16="http://schemas.microsoft.com/office/drawing/2014/main" id="{4C5AC266-548F-E34B-B6A1-BC795FB7C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transform: Experiments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CAB93574-EFAF-F94F-9A08-95FC0C168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13A269DB-8BB8-4548-8038-E25B4AC77B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4515" name="Picture 2" descr="Hough-example-result-en.png">
            <a:extLst>
              <a:ext uri="{FF2B5EF4-FFF2-40B4-BE49-F238E27FC236}">
                <a16:creationId xmlns:a16="http://schemas.microsoft.com/office/drawing/2014/main" id="{9C34BE88-A730-AF41-824D-43B5FB9AB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7620000" cy="38957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>
            <a:extLst>
              <a:ext uri="{FF2B5EF4-FFF2-40B4-BE49-F238E27FC236}">
                <a16:creationId xmlns:a16="http://schemas.microsoft.com/office/drawing/2014/main" id="{1C38FFFF-75B8-C144-A98A-F9683613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24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31925"/>
            <a:ext cx="8164513" cy="392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8" name="Text Box 3">
            <a:extLst>
              <a:ext uri="{FF2B5EF4-FFF2-40B4-BE49-F238E27FC236}">
                <a16:creationId xmlns:a16="http://schemas.microsoft.com/office/drawing/2014/main" id="{3BCA2109-6BB7-FD42-807A-5B999CF31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424488"/>
            <a:ext cx="121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65539" name="Text Box 4">
            <a:extLst>
              <a:ext uri="{FF2B5EF4-FFF2-40B4-BE49-F238E27FC236}">
                <a16:creationId xmlns:a16="http://schemas.microsoft.com/office/drawing/2014/main" id="{2B1F3221-1323-764A-9CFE-92C9887A2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424488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latin typeface="Futura Bk BT" panose="020B0602020204020303" pitchFamily="34" charset="-79"/>
                <a:cs typeface="Arial" panose="020B0604020202020204" pitchFamily="34" charset="0"/>
              </a:rPr>
              <a:t>votes</a:t>
            </a:r>
          </a:p>
        </p:txBody>
      </p:sp>
      <p:sp>
        <p:nvSpPr>
          <p:cNvPr id="65540" name="Rectangle 6">
            <a:extLst>
              <a:ext uri="{FF2B5EF4-FFF2-40B4-BE49-F238E27FC236}">
                <a16:creationId xmlns:a16="http://schemas.microsoft.com/office/drawing/2014/main" id="{3F6ACBC8-09A5-E740-B6CC-654102B68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943600"/>
            <a:ext cx="7772400" cy="685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800"/>
              <a:t>Need to adjust grid size or smooth</a:t>
            </a:r>
          </a:p>
        </p:txBody>
      </p:sp>
      <p:grpSp>
        <p:nvGrpSpPr>
          <p:cNvPr id="2" name="Group 22">
            <a:extLst>
              <a:ext uri="{FF2B5EF4-FFF2-40B4-BE49-F238E27FC236}">
                <a16:creationId xmlns:a16="http://schemas.microsoft.com/office/drawing/2014/main" id="{B207EA80-C960-DE48-B44F-F42058F56480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766888"/>
            <a:ext cx="3352800" cy="3352800"/>
            <a:chOff x="2736" y="912"/>
            <a:chExt cx="2112" cy="2112"/>
          </a:xfrm>
        </p:grpSpPr>
        <p:grpSp>
          <p:nvGrpSpPr>
            <p:cNvPr id="65557" name="Group 20">
              <a:extLst>
                <a:ext uri="{FF2B5EF4-FFF2-40B4-BE49-F238E27FC236}">
                  <a16:creationId xmlns:a16="http://schemas.microsoft.com/office/drawing/2014/main" id="{AD74E1C6-71F6-0D43-B3B7-FC136892F5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65564" name="Line 9">
                <a:extLst>
                  <a:ext uri="{FF2B5EF4-FFF2-40B4-BE49-F238E27FC236}">
                    <a16:creationId xmlns:a16="http://schemas.microsoft.com/office/drawing/2014/main" id="{EF26B3A1-73C0-CC43-BC1C-C911D60DD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65" name="Line 10">
                <a:extLst>
                  <a:ext uri="{FF2B5EF4-FFF2-40B4-BE49-F238E27FC236}">
                    <a16:creationId xmlns:a16="http://schemas.microsoft.com/office/drawing/2014/main" id="{64B74B84-61E1-F547-9C73-8CE9221BC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66" name="Line 11">
                <a:extLst>
                  <a:ext uri="{FF2B5EF4-FFF2-40B4-BE49-F238E27FC236}">
                    <a16:creationId xmlns:a16="http://schemas.microsoft.com/office/drawing/2014/main" id="{A8DC6CF6-CAA2-CC4E-A591-A47BC8863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67" name="Line 12">
                <a:extLst>
                  <a:ext uri="{FF2B5EF4-FFF2-40B4-BE49-F238E27FC236}">
                    <a16:creationId xmlns:a16="http://schemas.microsoft.com/office/drawing/2014/main" id="{1FA82E12-F084-934F-81B3-90D56E868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68" name="Line 13">
                <a:extLst>
                  <a:ext uri="{FF2B5EF4-FFF2-40B4-BE49-F238E27FC236}">
                    <a16:creationId xmlns:a16="http://schemas.microsoft.com/office/drawing/2014/main" id="{8E4D0F60-9160-D542-873A-FB2DD4D14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558" name="Group 19">
              <a:extLst>
                <a:ext uri="{FF2B5EF4-FFF2-40B4-BE49-F238E27FC236}">
                  <a16:creationId xmlns:a16="http://schemas.microsoft.com/office/drawing/2014/main" id="{74BA938C-73E4-F14D-9760-A292F4C15B9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65559" name="Line 14">
                <a:extLst>
                  <a:ext uri="{FF2B5EF4-FFF2-40B4-BE49-F238E27FC236}">
                    <a16:creationId xmlns:a16="http://schemas.microsoft.com/office/drawing/2014/main" id="{1601AA12-9CC6-044C-B6C9-653C667038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60" name="Line 15">
                <a:extLst>
                  <a:ext uri="{FF2B5EF4-FFF2-40B4-BE49-F238E27FC236}">
                    <a16:creationId xmlns:a16="http://schemas.microsoft.com/office/drawing/2014/main" id="{AB39E0E7-61DA-8F49-A0D0-8EAA8F140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61" name="Line 16">
                <a:extLst>
                  <a:ext uri="{FF2B5EF4-FFF2-40B4-BE49-F238E27FC236}">
                    <a16:creationId xmlns:a16="http://schemas.microsoft.com/office/drawing/2014/main" id="{F15FE88E-2E6E-5045-ACE1-823C67D5C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62" name="Line 17">
                <a:extLst>
                  <a:ext uri="{FF2B5EF4-FFF2-40B4-BE49-F238E27FC236}">
                    <a16:creationId xmlns:a16="http://schemas.microsoft.com/office/drawing/2014/main" id="{CDF7BD73-F91B-574B-A2CD-D40571E1A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63" name="Line 18">
                <a:extLst>
                  <a:ext uri="{FF2B5EF4-FFF2-40B4-BE49-F238E27FC236}">
                    <a16:creationId xmlns:a16="http://schemas.microsoft.com/office/drawing/2014/main" id="{AA81C513-4040-BF45-ABBC-BB3E712B5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5542" name="Text Box 21">
            <a:extLst>
              <a:ext uri="{FF2B5EF4-FFF2-40B4-BE49-F238E27FC236}">
                <a16:creationId xmlns:a16="http://schemas.microsoft.com/office/drawing/2014/main" id="{F41FFA6F-0258-A844-AEB9-0B4143D3D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690688"/>
            <a:ext cx="1677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Futura Bk BT" panose="020B0602020204020303" pitchFamily="34" charset="-79"/>
              </a:rPr>
              <a:t>Noisy data</a:t>
            </a: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id="{78241388-436B-1241-8D10-40EEACAD4109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1919288"/>
            <a:ext cx="3352800" cy="3352800"/>
            <a:chOff x="2736" y="912"/>
            <a:chExt cx="2112" cy="2112"/>
          </a:xfrm>
        </p:grpSpPr>
        <p:grpSp>
          <p:nvGrpSpPr>
            <p:cNvPr id="65545" name="Group 24">
              <a:extLst>
                <a:ext uri="{FF2B5EF4-FFF2-40B4-BE49-F238E27FC236}">
                  <a16:creationId xmlns:a16="http://schemas.microsoft.com/office/drawing/2014/main" id="{69555107-A94F-384A-AA87-102F52E9E0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1584"/>
              <a:ext cx="2112" cy="768"/>
              <a:chOff x="3072" y="960"/>
              <a:chExt cx="2112" cy="768"/>
            </a:xfrm>
          </p:grpSpPr>
          <p:sp>
            <p:nvSpPr>
              <p:cNvPr id="65552" name="Line 25">
                <a:extLst>
                  <a:ext uri="{FF2B5EF4-FFF2-40B4-BE49-F238E27FC236}">
                    <a16:creationId xmlns:a16="http://schemas.microsoft.com/office/drawing/2014/main" id="{F119DBFF-2D45-3445-A76F-5335191F5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960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53" name="Line 26">
                <a:extLst>
                  <a:ext uri="{FF2B5EF4-FFF2-40B4-BE49-F238E27FC236}">
                    <a16:creationId xmlns:a16="http://schemas.microsoft.com/office/drawing/2014/main" id="{D1CEBCEF-B169-704A-A47A-14FD70112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152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54" name="Line 27">
                <a:extLst>
                  <a:ext uri="{FF2B5EF4-FFF2-40B4-BE49-F238E27FC236}">
                    <a16:creationId xmlns:a16="http://schemas.microsoft.com/office/drawing/2014/main" id="{834DBF3F-17B3-4D48-971D-6EF8F00A8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344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55" name="Line 28">
                <a:extLst>
                  <a:ext uri="{FF2B5EF4-FFF2-40B4-BE49-F238E27FC236}">
                    <a16:creationId xmlns:a16="http://schemas.microsoft.com/office/drawing/2014/main" id="{4E638FEF-35F3-034A-9878-08BA6D2AD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536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56" name="Line 29">
                <a:extLst>
                  <a:ext uri="{FF2B5EF4-FFF2-40B4-BE49-F238E27FC236}">
                    <a16:creationId xmlns:a16="http://schemas.microsoft.com/office/drawing/2014/main" id="{FE16B458-B6ED-674B-AB49-9991B8E11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1728"/>
                <a:ext cx="2112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546" name="Group 30">
              <a:extLst>
                <a:ext uri="{FF2B5EF4-FFF2-40B4-BE49-F238E27FC236}">
                  <a16:creationId xmlns:a16="http://schemas.microsoft.com/office/drawing/2014/main" id="{94D14615-A694-0F40-A0BA-A02C63FD277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2640" y="1583"/>
              <a:ext cx="2112" cy="769"/>
              <a:chOff x="3168" y="1056"/>
              <a:chExt cx="2112" cy="769"/>
            </a:xfrm>
          </p:grpSpPr>
          <p:sp>
            <p:nvSpPr>
              <p:cNvPr id="65547" name="Line 31">
                <a:extLst>
                  <a:ext uri="{FF2B5EF4-FFF2-40B4-BE49-F238E27FC236}">
                    <a16:creationId xmlns:a16="http://schemas.microsoft.com/office/drawing/2014/main" id="{E5A4411A-7511-984E-A7A7-5F4746A568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056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48" name="Line 32">
                <a:extLst>
                  <a:ext uri="{FF2B5EF4-FFF2-40B4-BE49-F238E27FC236}">
                    <a16:creationId xmlns:a16="http://schemas.microsoft.com/office/drawing/2014/main" id="{65829C7D-4F42-A34D-B701-80B6EB82E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248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49" name="Line 33">
                <a:extLst>
                  <a:ext uri="{FF2B5EF4-FFF2-40B4-BE49-F238E27FC236}">
                    <a16:creationId xmlns:a16="http://schemas.microsoft.com/office/drawing/2014/main" id="{1215FE52-F15E-9D48-9A59-4EB525D72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440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50" name="Line 34">
                <a:extLst>
                  <a:ext uri="{FF2B5EF4-FFF2-40B4-BE49-F238E27FC236}">
                    <a16:creationId xmlns:a16="http://schemas.microsoft.com/office/drawing/2014/main" id="{DF5E5AB4-05B8-8C4E-BAD9-3B085029D9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632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51" name="Line 35">
                <a:extLst>
                  <a:ext uri="{FF2B5EF4-FFF2-40B4-BE49-F238E27FC236}">
                    <a16:creationId xmlns:a16="http://schemas.microsoft.com/office/drawing/2014/main" id="{DFFC8E4A-8B28-7641-82E4-5DF0301AD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824"/>
                <a:ext cx="2112" cy="1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65544" name="Title 1">
            <a:extLst>
              <a:ext uri="{FF2B5EF4-FFF2-40B4-BE49-F238E27FC236}">
                <a16:creationId xmlns:a16="http://schemas.microsoft.com/office/drawing/2014/main" id="{10743A31-F370-DD4F-8D81-FCC6A5B878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transform: Experiments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2">
            <a:extLst>
              <a:ext uri="{FF2B5EF4-FFF2-40B4-BE49-F238E27FC236}">
                <a16:creationId xmlns:a16="http://schemas.microsoft.com/office/drawing/2014/main" id="{3B780E4F-8B38-CD45-B877-A6A61C9F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382000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Rectangle 4">
            <a:extLst>
              <a:ext uri="{FF2B5EF4-FFF2-40B4-BE49-F238E27FC236}">
                <a16:creationId xmlns:a16="http://schemas.microsoft.com/office/drawing/2014/main" id="{59AB52B1-6E7F-1A40-8008-CC87A3D9D7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5943600"/>
            <a:ext cx="74676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Issue: spurious peaks due to uniform noise</a:t>
            </a:r>
          </a:p>
        </p:txBody>
      </p:sp>
      <p:sp>
        <p:nvSpPr>
          <p:cNvPr id="67587" name="Text Box 5">
            <a:extLst>
              <a:ext uri="{FF2B5EF4-FFF2-40B4-BE49-F238E27FC236}">
                <a16:creationId xmlns:a16="http://schemas.microsoft.com/office/drawing/2014/main" id="{CB8441AB-B745-4E40-B6D9-388C6A8CA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576888"/>
            <a:ext cx="1219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67588" name="Text Box 6">
            <a:extLst>
              <a:ext uri="{FF2B5EF4-FFF2-40B4-BE49-F238E27FC236}">
                <a16:creationId xmlns:a16="http://schemas.microsoft.com/office/drawing/2014/main" id="{20916B2F-1627-C64F-BA98-B6EB83046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576888"/>
            <a:ext cx="129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CosmosBQ-Light" pitchFamily="50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votes</a:t>
            </a:r>
          </a:p>
        </p:txBody>
      </p:sp>
      <p:sp>
        <p:nvSpPr>
          <p:cNvPr id="67589" name="Title 1">
            <a:extLst>
              <a:ext uri="{FF2B5EF4-FFF2-40B4-BE49-F238E27FC236}">
                <a16:creationId xmlns:a16="http://schemas.microsoft.com/office/drawing/2014/main" id="{C58D0014-AAA3-014A-8E6B-13FBEA1F2B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transform: Experiments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>
            <a:extLst>
              <a:ext uri="{FF2B5EF4-FFF2-40B4-BE49-F238E27FC236}">
                <a16:creationId xmlns:a16="http://schemas.microsoft.com/office/drawing/2014/main" id="{512AF653-DE28-8A4D-AB0A-B2DB5D944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 Image </a:t>
            </a:r>
            <a:r>
              <a:rPr lang="en-US" altLang="en-US">
                <a:sym typeface="Wingdings" pitchFamily="2" charset="2"/>
              </a:rPr>
              <a:t> Canny</a:t>
            </a:r>
            <a:endParaRPr lang="en-US" altLang="en-US"/>
          </a:p>
        </p:txBody>
      </p:sp>
      <p:sp>
        <p:nvSpPr>
          <p:cNvPr id="69634" name="Content Placeholder 2">
            <a:extLst>
              <a:ext uri="{FF2B5EF4-FFF2-40B4-BE49-F238E27FC236}">
                <a16:creationId xmlns:a16="http://schemas.microsoft.com/office/drawing/2014/main" id="{BD6146ED-0671-8C4B-97B4-0B208B4606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71600" y="1914525"/>
            <a:ext cx="7315200" cy="4211638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69635" name="Picture 4" descr="C:\Documents and Settings\Derek Hoiem\My Documents\My Pictures\monte carlo\monaco03.jpg">
            <a:extLst>
              <a:ext uri="{FF2B5EF4-FFF2-40B4-BE49-F238E27FC236}">
                <a16:creationId xmlns:a16="http://schemas.microsoft.com/office/drawing/2014/main" id="{6AF80D2F-EDF1-F644-8023-236FF51A6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47800"/>
            <a:ext cx="38306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2" descr="C:\Documents and Settings\Derek Hoiem\My Documents\Classes\Spring10 - Computer Vision\figs\7\monaco_canny.png">
            <a:extLst>
              <a:ext uri="{FF2B5EF4-FFF2-40B4-BE49-F238E27FC236}">
                <a16:creationId xmlns:a16="http://schemas.microsoft.com/office/drawing/2014/main" id="{B818470F-8330-174D-B41A-CB2C5E5B7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383381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>
            <a:extLst>
              <a:ext uri="{FF2B5EF4-FFF2-40B4-BE49-F238E27FC236}">
                <a16:creationId xmlns:a16="http://schemas.microsoft.com/office/drawing/2014/main" id="{55E7725E-D8C5-234C-9004-C2751B5CCF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2. Canny </a:t>
            </a:r>
            <a:r>
              <a:rPr lang="en-US" altLang="en-US">
                <a:sym typeface="Wingdings" pitchFamily="2" charset="2"/>
              </a:rPr>
              <a:t> Hough votes</a:t>
            </a:r>
            <a:endParaRPr lang="en-US" altLang="en-US"/>
          </a:p>
        </p:txBody>
      </p:sp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0C305E82-1860-DB4F-A7C7-4630C09ECC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70013" y="1978025"/>
            <a:ext cx="7316787" cy="4148138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70659" name="Picture 2" descr="C:\Documents and Settings\Derek Hoiem\My Documents\Classes\Spring10 - Computer Vision\figs\7\monaco_canny.png">
            <a:extLst>
              <a:ext uri="{FF2B5EF4-FFF2-40B4-BE49-F238E27FC236}">
                <a16:creationId xmlns:a16="http://schemas.microsoft.com/office/drawing/2014/main" id="{B44ACC4D-7250-1D46-AC10-1DA1D3EC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524000"/>
            <a:ext cx="37766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3">
            <a:extLst>
              <a:ext uri="{FF2B5EF4-FFF2-40B4-BE49-F238E27FC236}">
                <a16:creationId xmlns:a16="http://schemas.microsoft.com/office/drawing/2014/main" id="{1BC130D3-6CD3-0A46-B829-750238BB5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6" t="27779" r="40971" b="31944"/>
          <a:stretch>
            <a:fillRect/>
          </a:stretch>
        </p:blipFill>
        <p:spPr bwMode="auto">
          <a:xfrm>
            <a:off x="3732213" y="2649538"/>
            <a:ext cx="5021262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3">
            <a:extLst>
              <a:ext uri="{FF2B5EF4-FFF2-40B4-BE49-F238E27FC236}">
                <a16:creationId xmlns:a16="http://schemas.microsoft.com/office/drawing/2014/main" id="{CC02915E-A216-9346-A8B1-2E71AE30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6" t="27779" r="40971" b="31944"/>
          <a:stretch>
            <a:fillRect/>
          </a:stretch>
        </p:blipFill>
        <p:spPr bwMode="auto">
          <a:xfrm>
            <a:off x="684213" y="2678113"/>
            <a:ext cx="388937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Title 1">
            <a:extLst>
              <a:ext uri="{FF2B5EF4-FFF2-40B4-BE49-F238E27FC236}">
                <a16:creationId xmlns:a16="http://schemas.microsoft.com/office/drawing/2014/main" id="{9D038D72-A85B-5E4E-B2CF-0D7668789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3. Hough votes </a:t>
            </a:r>
            <a:r>
              <a:rPr lang="en-US" altLang="en-US">
                <a:sym typeface="Wingdings" pitchFamily="2" charset="2"/>
              </a:rPr>
              <a:t> Edges </a:t>
            </a:r>
            <a:endParaRPr lang="en-US" altLang="en-US"/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AC99D455-2679-3C4F-BDFE-CDD5EB0815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447800"/>
            <a:ext cx="4495800" cy="46783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	</a:t>
            </a:r>
          </a:p>
          <a:p>
            <a:pPr>
              <a:buFontTx/>
              <a:buNone/>
            </a:pPr>
            <a:r>
              <a:rPr lang="en-US" altLang="en-US" sz="2400"/>
              <a:t>Find peaks and post-process</a:t>
            </a:r>
          </a:p>
        </p:txBody>
      </p:sp>
      <p:pic>
        <p:nvPicPr>
          <p:cNvPr id="71684" name="Picture 2">
            <a:extLst>
              <a:ext uri="{FF2B5EF4-FFF2-40B4-BE49-F238E27FC236}">
                <a16:creationId xmlns:a16="http://schemas.microsoft.com/office/drawing/2014/main" id="{18E468AD-43DA-A446-9005-0F74F4FB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6" t="15237" r="45238" b="16190"/>
          <a:stretch>
            <a:fillRect/>
          </a:stretch>
        </p:blipFill>
        <p:spPr bwMode="auto">
          <a:xfrm>
            <a:off x="5137150" y="1555750"/>
            <a:ext cx="370205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>
            <a:extLst>
              <a:ext uri="{FF2B5EF4-FFF2-40B4-BE49-F238E27FC236}">
                <a16:creationId xmlns:a16="http://schemas.microsoft.com/office/drawing/2014/main" id="{C2A28DD3-343A-7C4B-BA56-BEB082BE9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 example</a:t>
            </a:r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EE3EA6EC-C6D5-AC44-BA62-323C4338C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63713"/>
            <a:ext cx="8305800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A080FCB2-8DD0-1D4D-8F5A-0F6F0C3C90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transform: Finding lines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C88B34FA-02F2-AB4B-B20B-86066E7400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Using m,b parameterization</a:t>
            </a:r>
          </a:p>
          <a:p>
            <a:r>
              <a:rPr lang="en-US" altLang="en-US"/>
              <a:t>Using r, theta parameterization</a:t>
            </a:r>
          </a:p>
          <a:p>
            <a:pPr lvl="1"/>
            <a:r>
              <a:rPr lang="en-US" altLang="en-US"/>
              <a:t>Using oriented gradients</a:t>
            </a:r>
          </a:p>
          <a:p>
            <a:r>
              <a:rPr lang="en-US" altLang="en-US"/>
              <a:t>Practical considerations</a:t>
            </a:r>
          </a:p>
          <a:p>
            <a:pPr lvl="1"/>
            <a:r>
              <a:rPr lang="en-US" altLang="en-US"/>
              <a:t>Bin size</a:t>
            </a:r>
          </a:p>
          <a:p>
            <a:pPr lvl="1"/>
            <a:r>
              <a:rPr lang="en-US" altLang="en-US"/>
              <a:t>Smoothing</a:t>
            </a:r>
          </a:p>
          <a:p>
            <a:pPr lvl="1"/>
            <a:r>
              <a:rPr lang="en-US" altLang="en-US"/>
              <a:t>Finding multiple lines</a:t>
            </a:r>
          </a:p>
          <a:p>
            <a:pPr lvl="1"/>
            <a:r>
              <a:rPr lang="en-US" altLang="en-US"/>
              <a:t>Finding line segments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60885822-BAD2-AA44-92D4-167B1D3C79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Review: Interest points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601ECDC1-4862-5B4B-96EA-D510E3DEB2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5410200" cy="3382963"/>
          </a:xfrm>
        </p:spPr>
        <p:txBody>
          <a:bodyPr/>
          <a:lstStyle/>
          <a:p>
            <a:endParaRPr lang="en-US" altLang="en-US" sz="2800"/>
          </a:p>
          <a:p>
            <a:r>
              <a:rPr lang="en-US" altLang="en-US" sz="2800"/>
              <a:t>Keypoint detection: repeatable and distinctive</a:t>
            </a:r>
          </a:p>
          <a:p>
            <a:pPr lvl="1"/>
            <a:r>
              <a:rPr lang="en-US" altLang="en-US" sz="2400"/>
              <a:t>Corners, blobs, stable regions</a:t>
            </a:r>
          </a:p>
          <a:p>
            <a:pPr lvl="1"/>
            <a:r>
              <a:rPr lang="en-US" altLang="en-US" sz="2400"/>
              <a:t>Harris, DoG, MSER</a:t>
            </a:r>
          </a:p>
          <a:p>
            <a:pPr lvl="1"/>
            <a:r>
              <a:rPr lang="en-US" altLang="en-US" sz="2400"/>
              <a:t>SIFT</a:t>
            </a:r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  <a:p>
            <a:endParaRPr lang="en-US" altLang="en-US" sz="2800"/>
          </a:p>
        </p:txBody>
      </p:sp>
      <p:pic>
        <p:nvPicPr>
          <p:cNvPr id="9219" name="Picture 12">
            <a:extLst>
              <a:ext uri="{FF2B5EF4-FFF2-40B4-BE49-F238E27FC236}">
                <a16:creationId xmlns:a16="http://schemas.microsoft.com/office/drawing/2014/main" id="{03154178-9881-4743-A234-CBC35E038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05063"/>
            <a:ext cx="278130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>
            <a:extLst>
              <a:ext uri="{FF2B5EF4-FFF2-40B4-BE49-F238E27FC236}">
                <a16:creationId xmlns:a16="http://schemas.microsoft.com/office/drawing/2014/main" id="{A0D4BC5C-6C20-8547-9618-1FDD37B5BC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Which interest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B6D0-B966-8F49-A1FC-9F2B1BF10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en-US" sz="2200"/>
          </a:p>
          <a:p>
            <a:pPr>
              <a:lnSpc>
                <a:spcPct val="80000"/>
              </a:lnSpc>
            </a:pPr>
            <a:r>
              <a:rPr lang="en-US" altLang="en-US" sz="2200"/>
              <a:t>What do you want it for?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Precise localization in x-y: Harris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Good localization in scale: Difference of Gaussian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Flexible region shape: MSER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/>
          </a:p>
          <a:p>
            <a:pPr eaLnBrk="1" hangingPunct="1">
              <a:lnSpc>
                <a:spcPct val="80000"/>
              </a:lnSpc>
            </a:pPr>
            <a:r>
              <a:rPr lang="en-US" altLang="en-US" sz="2200"/>
              <a:t>Best choice often application dependent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Harris-/Hessian-Laplace/DoG work well for many natural categories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MSER works well for buildings and printed things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/>
          </a:p>
          <a:p>
            <a:pPr eaLnBrk="1" hangingPunct="1">
              <a:lnSpc>
                <a:spcPct val="80000"/>
              </a:lnSpc>
            </a:pPr>
            <a:r>
              <a:rPr lang="en-US" altLang="en-US" sz="2200"/>
              <a:t>Why choose?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Get more points with more detectors</a:t>
            </a:r>
          </a:p>
          <a:p>
            <a:pPr eaLnBrk="1" hangingPunct="1">
              <a:lnSpc>
                <a:spcPct val="80000"/>
              </a:lnSpc>
            </a:pPr>
            <a:endParaRPr lang="en-US" altLang="en-US" sz="2200"/>
          </a:p>
          <a:p>
            <a:pPr eaLnBrk="1" hangingPunct="1">
              <a:lnSpc>
                <a:spcPct val="80000"/>
              </a:lnSpc>
            </a:pPr>
            <a:r>
              <a:rPr lang="en-US" altLang="en-US" sz="2200"/>
              <a:t>There have been extensive evaluations/comparisons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[Mikolajczyk et al., IJCV’05, PAMI’05]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All detectors/descriptors shown here work well</a:t>
            </a:r>
          </a:p>
          <a:p>
            <a:pPr>
              <a:lnSpc>
                <a:spcPct val="80000"/>
              </a:lnSpc>
            </a:pPr>
            <a:endParaRPr lang="en-US" altLang="en-US" sz="2200"/>
          </a:p>
          <a:p>
            <a:pPr lvl="1">
              <a:lnSpc>
                <a:spcPct val="80000"/>
              </a:lnSpc>
            </a:pPr>
            <a:endParaRPr lang="en-US" altLang="en-US" sz="2000"/>
          </a:p>
          <a:p>
            <a:pPr lvl="1">
              <a:lnSpc>
                <a:spcPct val="80000"/>
              </a:lnSpc>
            </a:pP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F28CD2F4-23A5-8F4A-809C-BBD4D3021A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Local feature descriptors</a:t>
            </a:r>
            <a:endParaRPr lang="de-CH" altLang="en-US"/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394F8C1D-DA07-9845-8F84-1B00D5A158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64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Most features can be thought of as templates, histograms (counts), or combinations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The ideal descriptor should be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Robust and distinctive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Compact and efficient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Most available descriptors focus on edge/gradient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Capture texture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Color rarely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Scale-invariant feature transform (SIFT) descriptor</a:t>
            </a:r>
            <a:endParaRPr lang="de-CH" altLang="en-US" sz="2400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E2514C1-2B7C-304A-9B31-B869E4507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2057400"/>
            <a:ext cx="366611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F0A5B309-D7A4-F442-AD19-044DE67DD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How to decide which features match?</a:t>
            </a:r>
          </a:p>
        </p:txBody>
      </p:sp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DFCEC096-4BE6-914B-BEFB-5C9475004A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3315" name="Picture 2" descr="C:\Users\James\Dropbox\cs143 fall 2013\cs 143 fall 2013 projects\Local features\www\matches.jpg">
            <a:extLst>
              <a:ext uri="{FF2B5EF4-FFF2-40B4-BE49-F238E27FC236}">
                <a16:creationId xmlns:a16="http://schemas.microsoft.com/office/drawing/2014/main" id="{3803B71D-84AF-0F49-9A94-192E524FC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4183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E4449CA5-9A21-9F47-A087-18AA2FBABF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matching</a:t>
            </a:r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DA2B60FE-42A7-A444-8C6A-07EA15C45E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Szeliski 4.1.3</a:t>
            </a:r>
          </a:p>
          <a:p>
            <a:pPr lvl="1"/>
            <a:r>
              <a:rPr lang="en-US" altLang="en-US">
                <a:solidFill>
                  <a:srgbClr val="0AA676"/>
                </a:solidFill>
              </a:rPr>
              <a:t>Simple feature-space methods</a:t>
            </a:r>
          </a:p>
          <a:p>
            <a:pPr lvl="1"/>
            <a:r>
              <a:rPr lang="en-US" altLang="en-US"/>
              <a:t>Evaluation methods</a:t>
            </a:r>
          </a:p>
          <a:p>
            <a:pPr lvl="1"/>
            <a:r>
              <a:rPr lang="en-US" altLang="en-US"/>
              <a:t>Acceleration methods</a:t>
            </a:r>
          </a:p>
          <a:p>
            <a:pPr lvl="1"/>
            <a:r>
              <a:rPr lang="en-US" altLang="en-US">
                <a:solidFill>
                  <a:srgbClr val="0AA676"/>
                </a:solidFill>
              </a:rPr>
              <a:t>Geometric verification (Chapter 6)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C Merced Blu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osmosBQ-Light"/>
        <a:ea typeface=""/>
        <a:cs typeface=""/>
      </a:majorFont>
      <a:minorFont>
        <a:latin typeface="CosmosBQ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 Merced Blue</Template>
  <TotalTime>15326</TotalTime>
  <Words>1777</Words>
  <Application>Microsoft Macintosh PowerPoint</Application>
  <PresentationFormat>Overhead</PresentationFormat>
  <Paragraphs>349</Paragraphs>
  <Slides>48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CosmosBQ-Light</vt:lpstr>
      <vt:lpstr>Arial</vt:lpstr>
      <vt:lpstr>Calibri</vt:lpstr>
      <vt:lpstr>Cambria Math</vt:lpstr>
      <vt:lpstr>Courier New</vt:lpstr>
      <vt:lpstr>Futura Bk BT</vt:lpstr>
      <vt:lpstr>Symbol</vt:lpstr>
      <vt:lpstr>Times</vt:lpstr>
      <vt:lpstr>Times New Roman</vt:lpstr>
      <vt:lpstr>Verdana</vt:lpstr>
      <vt:lpstr>UC Merced Blue</vt:lpstr>
      <vt:lpstr>Equation</vt:lpstr>
      <vt:lpstr>CSE 185  Introduction to Computer Vision</vt:lpstr>
      <vt:lpstr>Feature matching </vt:lpstr>
      <vt:lpstr>Feature matching</vt:lpstr>
      <vt:lpstr>Keypoint matching</vt:lpstr>
      <vt:lpstr>Review: Interest points</vt:lpstr>
      <vt:lpstr>Which interest detector</vt:lpstr>
      <vt:lpstr>Local feature descriptors</vt:lpstr>
      <vt:lpstr>How to decide which features match?</vt:lpstr>
      <vt:lpstr>Feature matching</vt:lpstr>
      <vt:lpstr>Feature matching</vt:lpstr>
      <vt:lpstr>Matching local features</vt:lpstr>
      <vt:lpstr>SIFT repeatability</vt:lpstr>
      <vt:lpstr>Matching features</vt:lpstr>
      <vt:lpstr>RAndom SAmple Consensus</vt:lpstr>
      <vt:lpstr>RAndom SAmple Consensus</vt:lpstr>
      <vt:lpstr>Least squares fit</vt:lpstr>
      <vt:lpstr>RANSAC</vt:lpstr>
      <vt:lpstr>PowerPoint Presentation</vt:lpstr>
      <vt:lpstr>Descriptor Vector</vt:lpstr>
      <vt:lpstr>RANSAC for Homography</vt:lpstr>
      <vt:lpstr>RANSAC for Homography</vt:lpstr>
      <vt:lpstr>RANSAC for Homography</vt:lpstr>
      <vt:lpstr>RANSAC for Homography</vt:lpstr>
      <vt:lpstr>Probabilistic model for verification</vt:lpstr>
      <vt:lpstr>Finding the panoramas</vt:lpstr>
      <vt:lpstr>Finding the panoramas</vt:lpstr>
      <vt:lpstr>Finding the panoramas</vt:lpstr>
      <vt:lpstr>Results</vt:lpstr>
      <vt:lpstr>Fitting and alignment</vt:lpstr>
      <vt:lpstr>Checkerboard</vt:lpstr>
      <vt:lpstr>Fitting and alignment</vt:lpstr>
      <vt:lpstr>Fitting and alignment: Methods</vt:lpstr>
      <vt:lpstr>Least squares line fitting</vt:lpstr>
      <vt:lpstr>Least squares (global) optimization</vt:lpstr>
      <vt:lpstr>Hypothesize and test</vt:lpstr>
      <vt:lpstr>Hough transform: Outline</vt:lpstr>
      <vt:lpstr>Hough transform</vt:lpstr>
      <vt:lpstr>Hough transform</vt:lpstr>
      <vt:lpstr>Hough transform</vt:lpstr>
      <vt:lpstr>Hough transform: Experiments</vt:lpstr>
      <vt:lpstr>Hough transform</vt:lpstr>
      <vt:lpstr>Hough transform: Experiments</vt:lpstr>
      <vt:lpstr>Hough transform: Experiments</vt:lpstr>
      <vt:lpstr>1. Image  Canny</vt:lpstr>
      <vt:lpstr>2. Canny  Hough votes</vt:lpstr>
      <vt:lpstr>3. Hough votes  Edges </vt:lpstr>
      <vt:lpstr>Hough transform example</vt:lpstr>
      <vt:lpstr>Hough transform: Finding lines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Invariant features</dc:title>
  <dc:creator>Frank Dellaert</dc:creator>
  <cp:lastModifiedBy>Ming-Hsuan Yang</cp:lastModifiedBy>
  <cp:revision>295</cp:revision>
  <cp:lastPrinted>2006-10-19T13:24:17Z</cp:lastPrinted>
  <dcterms:created xsi:type="dcterms:W3CDTF">1999-03-10T02:10:15Z</dcterms:created>
  <dcterms:modified xsi:type="dcterms:W3CDTF">2021-03-14T22:59:35Z</dcterms:modified>
</cp:coreProperties>
</file>